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handoutMasterIdLst>
    <p:handoutMasterId r:id="rId12"/>
  </p:handoutMasterIdLst>
  <p:sldIdLst>
    <p:sldId id="256" r:id="rId2"/>
    <p:sldId id="258" r:id="rId3"/>
    <p:sldId id="257" r:id="rId4"/>
    <p:sldId id="268" r:id="rId5"/>
    <p:sldId id="271" r:id="rId6"/>
    <p:sldId id="272" r:id="rId7"/>
    <p:sldId id="273" r:id="rId8"/>
    <p:sldId id="274" r:id="rId9"/>
    <p:sldId id="260" r:id="rId10"/>
    <p:sldId id="270" r:id="rId11"/>
  </p:sldIdLst>
  <p:sldSz cx="12192000" cy="6858000"/>
  <p:notesSz cx="6858000" cy="9144000"/>
  <p:embeddedFontLst>
    <p:embeddedFont>
      <p:font typeface="等线" panose="02010600030101010101" pitchFamily="2" charset="-122"/>
      <p:regular r:id="rId13"/>
      <p:bold r:id="rId14"/>
    </p:embeddedFont>
    <p:embeddedFont>
      <p:font typeface="方正清刻本悦宋简体" panose="020B0604020202020204" charset="-122"/>
      <p:regular r:id="rId15"/>
    </p:embeddedFon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
      <p:font typeface="Tahoma" panose="020B0604030504040204" pitchFamily="34" charset="0"/>
      <p:regular r:id="rId24"/>
      <p:bold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BD7"/>
    <a:srgbClr val="4A5A69"/>
    <a:srgbClr val="92A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A4F1E9-BF6A-265A-FA22-AAD9A6072272}" v="15" dt="2022-07-20T01:22:55.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98" y="78"/>
      </p:cViewPr>
      <p:guideLst/>
    </p:cSldViewPr>
  </p:slideViewPr>
  <p:notesTextViewPr>
    <p:cViewPr>
      <p:scale>
        <a:sx n="1" d="1"/>
        <a:sy n="1" d="1"/>
      </p:scale>
      <p:origin x="0" y="0"/>
    </p:cViewPr>
  </p:notesTextViewPr>
  <p:notesViewPr>
    <p:cSldViewPr snapToGrid="0">
      <p:cViewPr varScale="1">
        <p:scale>
          <a:sx n="65" d="100"/>
          <a:sy n="65" d="100"/>
        </p:scale>
        <p:origin x="243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e Shaokang" userId="S::t0925737@u.nus.edu::33386d07-bbeb-47b7-9819-b552f198849c" providerId="AD" clId="Web-{A4A4F1E9-BF6A-265A-FA22-AAD9A6072272}"/>
    <pc:docChg chg="addSld delSld modSld">
      <pc:chgData name="Xie Shaokang" userId="S::t0925737@u.nus.edu::33386d07-bbeb-47b7-9819-b552f198849c" providerId="AD" clId="Web-{A4A4F1E9-BF6A-265A-FA22-AAD9A6072272}" dt="2022-07-20T01:22:52.923" v="13"/>
      <pc:docMkLst>
        <pc:docMk/>
      </pc:docMkLst>
      <pc:sldChg chg="addSp delSp">
        <pc:chgData name="Xie Shaokang" userId="S::t0925737@u.nus.edu::33386d07-bbeb-47b7-9819-b552f198849c" providerId="AD" clId="Web-{A4A4F1E9-BF6A-265A-FA22-AAD9A6072272}" dt="2022-07-20T01:22:51.736" v="9"/>
        <pc:sldMkLst>
          <pc:docMk/>
          <pc:sldMk cId="2943651721" sldId="258"/>
        </pc:sldMkLst>
        <pc:spChg chg="add del">
          <ac:chgData name="Xie Shaokang" userId="S::t0925737@u.nus.edu::33386d07-bbeb-47b7-9819-b552f198849c" providerId="AD" clId="Web-{A4A4F1E9-BF6A-265A-FA22-AAD9A6072272}" dt="2022-07-20T01:22:51.736" v="7"/>
          <ac:spMkLst>
            <pc:docMk/>
            <pc:sldMk cId="2943651721" sldId="258"/>
            <ac:spMk id="10" creationId="{F36313CD-AF96-4780-90A4-5B059244512B}"/>
          </ac:spMkLst>
        </pc:spChg>
        <pc:spChg chg="add del">
          <ac:chgData name="Xie Shaokang" userId="S::t0925737@u.nus.edu::33386d07-bbeb-47b7-9819-b552f198849c" providerId="AD" clId="Web-{A4A4F1E9-BF6A-265A-FA22-AAD9A6072272}" dt="2022-07-20T01:22:51.736" v="8"/>
          <ac:spMkLst>
            <pc:docMk/>
            <pc:sldMk cId="2943651721" sldId="258"/>
            <ac:spMk id="12" creationId="{F040A6B6-65AF-484A-AD21-E987D1C56528}"/>
          </ac:spMkLst>
        </pc:spChg>
        <pc:spChg chg="add del">
          <ac:chgData name="Xie Shaokang" userId="S::t0925737@u.nus.edu::33386d07-bbeb-47b7-9819-b552f198849c" providerId="AD" clId="Web-{A4A4F1E9-BF6A-265A-FA22-AAD9A6072272}" dt="2022-07-20T01:22:51.736" v="9"/>
          <ac:spMkLst>
            <pc:docMk/>
            <pc:sldMk cId="2943651721" sldId="258"/>
            <ac:spMk id="13" creationId="{9CDD0062-E2BF-47D1-898B-DBB3871F672C}"/>
          </ac:spMkLst>
        </pc:spChg>
      </pc:sldChg>
      <pc:sldChg chg="add del">
        <pc:chgData name="Xie Shaokang" userId="S::t0925737@u.nus.edu::33386d07-bbeb-47b7-9819-b552f198849c" providerId="AD" clId="Web-{A4A4F1E9-BF6A-265A-FA22-AAD9A6072272}" dt="2022-07-20T01:22:52.923" v="13"/>
        <pc:sldMkLst>
          <pc:docMk/>
          <pc:sldMk cId="0" sldId="260"/>
        </pc:sldMkLst>
      </pc:sldChg>
      <pc:sldChg chg="add del">
        <pc:chgData name="Xie Shaokang" userId="S::t0925737@u.nus.edu::33386d07-bbeb-47b7-9819-b552f198849c" providerId="AD" clId="Web-{A4A4F1E9-BF6A-265A-FA22-AAD9A6072272}" dt="2022-07-20T01:22:52.752" v="10"/>
        <pc:sldMkLst>
          <pc:docMk/>
          <pc:sldMk cId="0" sldId="272"/>
        </pc:sldMkLst>
      </pc:sldChg>
      <pc:sldChg chg="add del">
        <pc:chgData name="Xie Shaokang" userId="S::t0925737@u.nus.edu::33386d07-bbeb-47b7-9819-b552f198849c" providerId="AD" clId="Web-{A4A4F1E9-BF6A-265A-FA22-AAD9A6072272}" dt="2022-07-20T01:22:52.814" v="11"/>
        <pc:sldMkLst>
          <pc:docMk/>
          <pc:sldMk cId="0" sldId="273"/>
        </pc:sldMkLst>
      </pc:sldChg>
      <pc:sldChg chg="add del">
        <pc:chgData name="Xie Shaokang" userId="S::t0925737@u.nus.edu::33386d07-bbeb-47b7-9819-b552f198849c" providerId="AD" clId="Web-{A4A4F1E9-BF6A-265A-FA22-AAD9A6072272}" dt="2022-07-20T01:22:52.892" v="12"/>
        <pc:sldMkLst>
          <pc:docMk/>
          <pc:sldMk cId="2969694237" sldId="27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5772EA5-C443-43F2-8D19-1FE842F4BE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1EBADD0-61EF-4F7C-AD87-78A019B91DF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05014A-BDC5-4345-998B-2EDA94B21FF0}" type="datetimeFigureOut">
              <a:rPr lang="zh-CN" altLang="en-US" smtClean="0"/>
              <a:t>2022/7/19</a:t>
            </a:fld>
            <a:endParaRPr lang="zh-CN" altLang="en-US"/>
          </a:p>
        </p:txBody>
      </p:sp>
      <p:sp>
        <p:nvSpPr>
          <p:cNvPr id="4" name="页脚占位符 3">
            <a:extLst>
              <a:ext uri="{FF2B5EF4-FFF2-40B4-BE49-F238E27FC236}">
                <a16:creationId xmlns:a16="http://schemas.microsoft.com/office/drawing/2014/main" id="{C3D979CB-6C77-4D34-A846-CE5882E28C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67F3BE5-D273-4D37-B42C-F97635A166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CA59D1-CE3A-45B4-B4E9-4C410C6D122D}" type="slidenum">
              <a:rPr lang="zh-CN" altLang="en-US" smtClean="0"/>
              <a:t>‹#›</a:t>
            </a:fld>
            <a:endParaRPr lang="zh-CN" altLang="en-US"/>
          </a:p>
        </p:txBody>
      </p:sp>
    </p:spTree>
    <p:extLst>
      <p:ext uri="{BB962C8B-B14F-4D97-AF65-F5344CB8AC3E}">
        <p14:creationId xmlns:p14="http://schemas.microsoft.com/office/powerpoint/2010/main" val="161649446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svg"/><Relationship Id="rId7"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4.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E9B0DB71-075D-4822-A400-0EC98CC86D6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31" t="12611"/>
          <a:stretch/>
        </p:blipFill>
        <p:spPr>
          <a:xfrm>
            <a:off x="0" y="-2"/>
            <a:ext cx="5281020" cy="3429001"/>
          </a:xfrm>
          <a:prstGeom prst="rect">
            <a:avLst/>
          </a:prstGeom>
        </p:spPr>
      </p:pic>
      <p:pic>
        <p:nvPicPr>
          <p:cNvPr id="9" name="图形 8">
            <a:extLst>
              <a:ext uri="{FF2B5EF4-FFF2-40B4-BE49-F238E27FC236}">
                <a16:creationId xmlns:a16="http://schemas.microsoft.com/office/drawing/2014/main" id="{41771A36-1D24-45D6-A8D0-E8EE4644187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7701" b="23388"/>
          <a:stretch/>
        </p:blipFill>
        <p:spPr>
          <a:xfrm>
            <a:off x="4542584" y="1540708"/>
            <a:ext cx="7649416" cy="5317292"/>
          </a:xfrm>
          <a:prstGeom prst="rect">
            <a:avLst/>
          </a:prstGeom>
        </p:spPr>
      </p:pic>
      <p:pic>
        <p:nvPicPr>
          <p:cNvPr id="10" name="图形 9">
            <a:extLst>
              <a:ext uri="{FF2B5EF4-FFF2-40B4-BE49-F238E27FC236}">
                <a16:creationId xmlns:a16="http://schemas.microsoft.com/office/drawing/2014/main" id="{6247E4D3-AC34-4303-8E8F-0BCA7307208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5385" r="50000"/>
          <a:stretch/>
        </p:blipFill>
        <p:spPr>
          <a:xfrm>
            <a:off x="9012730" y="-1"/>
            <a:ext cx="3179270" cy="1540709"/>
          </a:xfrm>
          <a:prstGeom prst="rect">
            <a:avLst/>
          </a:prstGeom>
        </p:spPr>
      </p:pic>
      <p:pic>
        <p:nvPicPr>
          <p:cNvPr id="8" name="图形 7">
            <a:extLst>
              <a:ext uri="{FF2B5EF4-FFF2-40B4-BE49-F238E27FC236}">
                <a16:creationId xmlns:a16="http://schemas.microsoft.com/office/drawing/2014/main" id="{3238666D-4D6F-4367-A82C-A790B0D1767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0956"/>
          <a:stretch/>
        </p:blipFill>
        <p:spPr>
          <a:xfrm>
            <a:off x="0" y="4889049"/>
            <a:ext cx="1252548" cy="2613719"/>
          </a:xfrm>
          <a:prstGeom prst="rect">
            <a:avLst/>
          </a:prstGeom>
        </p:spPr>
      </p:pic>
      <p:pic>
        <p:nvPicPr>
          <p:cNvPr id="11" name="图形 10">
            <a:extLst>
              <a:ext uri="{FF2B5EF4-FFF2-40B4-BE49-F238E27FC236}">
                <a16:creationId xmlns:a16="http://schemas.microsoft.com/office/drawing/2014/main" id="{A4BE88C1-ADA3-4A05-9F5E-E140A857D6F5}"/>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17782" t="1243" r="5319" b="26177"/>
          <a:stretch/>
        </p:blipFill>
        <p:spPr>
          <a:xfrm>
            <a:off x="0" y="-1"/>
            <a:ext cx="12192000" cy="6858001"/>
          </a:xfrm>
          <a:prstGeom prst="rect">
            <a:avLst/>
          </a:prstGeom>
        </p:spPr>
      </p:pic>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8_Images and Contents Layout">
    <p:spTree>
      <p:nvGrpSpPr>
        <p:cNvPr id="1" name=""/>
        <p:cNvGrpSpPr/>
        <p:nvPr/>
      </p:nvGrpSpPr>
      <p:grpSpPr>
        <a:xfrm>
          <a:off x="0" y="0"/>
          <a:ext cx="0" cy="0"/>
          <a:chOff x="0" y="0"/>
          <a:chExt cx="0" cy="0"/>
        </a:xfrm>
      </p:grpSpPr>
      <p:sp>
        <p:nvSpPr>
          <p:cNvPr id="75" name="Picture Placeholder 2"/>
          <p:cNvSpPr>
            <a:spLocks noGrp="1"/>
          </p:cNvSpPr>
          <p:nvPr>
            <p:ph type="pic" sz="quarter" idx="21"/>
          </p:nvPr>
        </p:nvSpPr>
        <p:spPr>
          <a:xfrm>
            <a:off x="623391" y="452668"/>
            <a:ext cx="4416173" cy="3744097"/>
          </a:xfrm>
          <a:prstGeom prst="rect">
            <a:avLst/>
          </a:prstGeom>
        </p:spPr>
        <p:txBody>
          <a:bodyPr lIns="91439" rIns="91439">
            <a:noAutofit/>
          </a:bodyPr>
          <a:lstStyle/>
          <a:p>
            <a:endParaRPr/>
          </a:p>
        </p:txBody>
      </p:sp>
      <p:sp>
        <p:nvSpPr>
          <p:cNvPr id="76" name="Picture Placeholder 2"/>
          <p:cNvSpPr>
            <a:spLocks noGrp="1"/>
          </p:cNvSpPr>
          <p:nvPr>
            <p:ph type="pic" sz="quarter" idx="22"/>
          </p:nvPr>
        </p:nvSpPr>
        <p:spPr>
          <a:xfrm>
            <a:off x="5327915" y="452668"/>
            <a:ext cx="6240694" cy="1776001"/>
          </a:xfrm>
          <a:prstGeom prst="rect">
            <a:avLst/>
          </a:prstGeom>
        </p:spPr>
        <p:txBody>
          <a:bodyPr lIns="91439" rIns="91439">
            <a:noAutofit/>
          </a:bodyPr>
          <a:lstStyle/>
          <a:p>
            <a:endParaRPr/>
          </a:p>
        </p:txBody>
      </p:sp>
      <p:sp>
        <p:nvSpPr>
          <p:cNvPr id="77" name="Picture Placeholder 2"/>
          <p:cNvSpPr>
            <a:spLocks noGrp="1"/>
          </p:cNvSpPr>
          <p:nvPr>
            <p:ph type="pic" sz="quarter" idx="23"/>
          </p:nvPr>
        </p:nvSpPr>
        <p:spPr>
          <a:xfrm>
            <a:off x="5327915" y="2420765"/>
            <a:ext cx="1920001" cy="1776000"/>
          </a:xfrm>
          <a:prstGeom prst="rect">
            <a:avLst/>
          </a:prstGeom>
        </p:spPr>
        <p:txBody>
          <a:bodyPr lIns="91439" rIns="91439">
            <a:noAutofit/>
          </a:bodyPr>
          <a:lstStyle/>
          <a:p>
            <a:endParaRPr/>
          </a:p>
        </p:txBody>
      </p:sp>
      <p:sp>
        <p:nvSpPr>
          <p:cNvPr id="78" name="Picture Placeholder 2"/>
          <p:cNvSpPr>
            <a:spLocks noGrp="1"/>
          </p:cNvSpPr>
          <p:nvPr>
            <p:ph type="pic" sz="quarter" idx="24"/>
          </p:nvPr>
        </p:nvSpPr>
        <p:spPr>
          <a:xfrm>
            <a:off x="7488260" y="2420765"/>
            <a:ext cx="1920001" cy="1776000"/>
          </a:xfrm>
          <a:prstGeom prst="rect">
            <a:avLst/>
          </a:prstGeom>
        </p:spPr>
        <p:txBody>
          <a:bodyPr lIns="91439" rIns="91439">
            <a:noAutofit/>
          </a:bodyPr>
          <a:lstStyle/>
          <a:p>
            <a:endParaRPr/>
          </a:p>
        </p:txBody>
      </p:sp>
      <p:sp>
        <p:nvSpPr>
          <p:cNvPr id="79" name="Picture Placeholder 2"/>
          <p:cNvSpPr>
            <a:spLocks noGrp="1"/>
          </p:cNvSpPr>
          <p:nvPr>
            <p:ph type="pic" sz="quarter" idx="25"/>
          </p:nvPr>
        </p:nvSpPr>
        <p:spPr>
          <a:xfrm>
            <a:off x="9648607" y="2420765"/>
            <a:ext cx="1920002" cy="1776000"/>
          </a:xfrm>
          <a:prstGeom prst="rect">
            <a:avLst/>
          </a:prstGeom>
        </p:spPr>
        <p:txBody>
          <a:bodyPr lIns="91439" rIns="91439">
            <a:noAutofit/>
          </a:bodyPr>
          <a:lstStyle/>
          <a:p>
            <a:endParaRPr/>
          </a:p>
        </p:txBody>
      </p:sp>
      <p:pic>
        <p:nvPicPr>
          <p:cNvPr id="80" name="图形 13" descr="图形 13"/>
          <p:cNvPicPr>
            <a:picLocks noChangeAspect="1"/>
          </p:cNvPicPr>
          <p:nvPr/>
        </p:nvPicPr>
        <p:blipFill>
          <a:blip r:embed="rId2"/>
          <a:srcRect l="38116" t="1648" b="50000"/>
          <a:stretch>
            <a:fillRect/>
          </a:stretch>
        </p:blipFill>
        <p:spPr>
          <a:xfrm flipH="1">
            <a:off x="9772315" y="6260122"/>
            <a:ext cx="2419686" cy="597879"/>
          </a:xfrm>
          <a:prstGeom prst="rect">
            <a:avLst/>
          </a:prstGeom>
          <a:ln w="12700">
            <a:miter lim="400000"/>
          </a:ln>
        </p:spPr>
      </p:pic>
      <p:pic>
        <p:nvPicPr>
          <p:cNvPr id="81" name="图形 14" descr="图形 14"/>
          <p:cNvPicPr>
            <a:picLocks noChangeAspect="1"/>
          </p:cNvPicPr>
          <p:nvPr/>
        </p:nvPicPr>
        <p:blipFill>
          <a:blip r:embed="rId3"/>
          <a:srcRect l="61852" t="10321" r="14600" b="57357"/>
          <a:stretch>
            <a:fillRect/>
          </a:stretch>
        </p:blipFill>
        <p:spPr>
          <a:xfrm rot="10800000" flipH="1">
            <a:off x="10210800" y="5597873"/>
            <a:ext cx="1981200" cy="1260127"/>
          </a:xfrm>
          <a:prstGeom prst="rect">
            <a:avLst/>
          </a:prstGeom>
          <a:ln w="12700">
            <a:miter lim="400000"/>
          </a:ln>
        </p:spPr>
      </p:pic>
      <p:pic>
        <p:nvPicPr>
          <p:cNvPr id="82" name="图形 15" descr="图形 15"/>
          <p:cNvPicPr>
            <a:picLocks noChangeAspect="1"/>
          </p:cNvPicPr>
          <p:nvPr/>
        </p:nvPicPr>
        <p:blipFill>
          <a:blip r:embed="rId3"/>
          <a:srcRect l="19667" t="79832" r="58888" b="9882"/>
          <a:stretch>
            <a:fillRect/>
          </a:stretch>
        </p:blipFill>
        <p:spPr>
          <a:xfrm>
            <a:off x="-1" y="6211146"/>
            <a:ext cx="2910841" cy="646855"/>
          </a:xfrm>
          <a:prstGeom prst="rect">
            <a:avLst/>
          </a:prstGeom>
          <a:ln w="12700">
            <a:miter lim="400000"/>
          </a:ln>
        </p:spPr>
      </p:pic>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65194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5FF671B4-69EF-46A8-AA4D-1DB8D520E4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20038">
            <a:off x="5085834" y="316902"/>
            <a:ext cx="2020333" cy="1095134"/>
          </a:xfrm>
          <a:prstGeom prst="rect">
            <a:avLst/>
          </a:prstGeom>
        </p:spPr>
      </p:pic>
      <p:pic>
        <p:nvPicPr>
          <p:cNvPr id="7" name="图形 6">
            <a:extLst>
              <a:ext uri="{FF2B5EF4-FFF2-40B4-BE49-F238E27FC236}">
                <a16:creationId xmlns:a16="http://schemas.microsoft.com/office/drawing/2014/main" id="{661E660C-CF9C-43C4-BA5F-63FE4059E4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220038">
            <a:off x="4897470" y="398001"/>
            <a:ext cx="2020333" cy="1095134"/>
          </a:xfrm>
          <a:prstGeom prst="rect">
            <a:avLst/>
          </a:prstGeom>
        </p:spPr>
      </p:pic>
      <p:pic>
        <p:nvPicPr>
          <p:cNvPr id="9" name="图形 8">
            <a:extLst>
              <a:ext uri="{FF2B5EF4-FFF2-40B4-BE49-F238E27FC236}">
                <a16:creationId xmlns:a16="http://schemas.microsoft.com/office/drawing/2014/main" id="{120FB746-6790-4BE4-91F5-B633BA8FDA2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H="1" flipV="1">
            <a:off x="0" y="5597874"/>
            <a:ext cx="1981199" cy="1260126"/>
          </a:xfrm>
          <a:prstGeom prst="rect">
            <a:avLst/>
          </a:prstGeom>
        </p:spPr>
      </p:pic>
      <p:pic>
        <p:nvPicPr>
          <p:cNvPr id="10" name="图形 9">
            <a:extLst>
              <a:ext uri="{FF2B5EF4-FFF2-40B4-BE49-F238E27FC236}">
                <a16:creationId xmlns:a16="http://schemas.microsoft.com/office/drawing/2014/main" id="{52E20B1E-C314-4E88-B9AE-CD5F10BE8F7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V="1">
            <a:off x="10210801" y="5597874"/>
            <a:ext cx="1981199" cy="1260126"/>
          </a:xfrm>
          <a:prstGeom prst="rect">
            <a:avLst/>
          </a:prstGeom>
        </p:spPr>
      </p:pic>
      <p:pic>
        <p:nvPicPr>
          <p:cNvPr id="11" name="图形 10">
            <a:extLst>
              <a:ext uri="{FF2B5EF4-FFF2-40B4-BE49-F238E27FC236}">
                <a16:creationId xmlns:a16="http://schemas.microsoft.com/office/drawing/2014/main" id="{9288FC45-837D-48BC-BDC9-3CD533C1EC3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H="1">
            <a:off x="0" y="1219"/>
            <a:ext cx="1981199" cy="1260126"/>
          </a:xfrm>
          <a:prstGeom prst="rect">
            <a:avLst/>
          </a:prstGeom>
        </p:spPr>
      </p:pic>
      <p:pic>
        <p:nvPicPr>
          <p:cNvPr id="12" name="图形 11">
            <a:extLst>
              <a:ext uri="{FF2B5EF4-FFF2-40B4-BE49-F238E27FC236}">
                <a16:creationId xmlns:a16="http://schemas.microsoft.com/office/drawing/2014/main" id="{6282E280-B99C-4EDB-9B3D-E0D560AE7E1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a:off x="10210801" y="1219"/>
            <a:ext cx="1981199" cy="1260126"/>
          </a:xfrm>
          <a:prstGeom prst="rect">
            <a:avLst/>
          </a:prstGeom>
        </p:spPr>
      </p:pic>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E1C8710A-6895-427A-9044-A17382BCEE4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714" t="46779"/>
          <a:stretch/>
        </p:blipFill>
        <p:spPr>
          <a:xfrm>
            <a:off x="0" y="-1"/>
            <a:ext cx="3268584" cy="1617786"/>
          </a:xfrm>
          <a:prstGeom prst="rect">
            <a:avLst/>
          </a:prstGeom>
        </p:spPr>
      </p:pic>
      <p:pic>
        <p:nvPicPr>
          <p:cNvPr id="7" name="图形 6">
            <a:extLst>
              <a:ext uri="{FF2B5EF4-FFF2-40B4-BE49-F238E27FC236}">
                <a16:creationId xmlns:a16="http://schemas.microsoft.com/office/drawing/2014/main" id="{56F5A750-6CF6-4662-93D5-746C3C54783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4714" r="31351" b="14323"/>
          <a:stretch/>
        </p:blipFill>
        <p:spPr>
          <a:xfrm>
            <a:off x="6565767" y="0"/>
            <a:ext cx="5626234" cy="6858000"/>
          </a:xfrm>
          <a:prstGeom prst="rect">
            <a:avLst/>
          </a:prstGeom>
        </p:spPr>
      </p:pic>
      <p:pic>
        <p:nvPicPr>
          <p:cNvPr id="10" name="图形 9">
            <a:extLst>
              <a:ext uri="{FF2B5EF4-FFF2-40B4-BE49-F238E27FC236}">
                <a16:creationId xmlns:a16="http://schemas.microsoft.com/office/drawing/2014/main" id="{63CDA7F3-A6F9-4F2B-AAB7-F659EFA1F07A}"/>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24772" r="23374"/>
          <a:stretch/>
        </p:blipFill>
        <p:spPr>
          <a:xfrm>
            <a:off x="7793442" y="-1"/>
            <a:ext cx="4398558" cy="4318316"/>
          </a:xfrm>
          <a:prstGeom prst="rect">
            <a:avLst/>
          </a:prstGeom>
        </p:spPr>
      </p:pic>
      <p:pic>
        <p:nvPicPr>
          <p:cNvPr id="11" name="图形 10">
            <a:extLst>
              <a:ext uri="{FF2B5EF4-FFF2-40B4-BE49-F238E27FC236}">
                <a16:creationId xmlns:a16="http://schemas.microsoft.com/office/drawing/2014/main" id="{92EA1398-ED99-401F-B813-6303D52E288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19667" t="10322" r="14601" b="9883"/>
          <a:stretch/>
        </p:blipFill>
        <p:spPr>
          <a:xfrm>
            <a:off x="-1" y="1"/>
            <a:ext cx="12192001" cy="6858000"/>
          </a:xfrm>
          <a:prstGeom prst="rect">
            <a:avLst/>
          </a:prstGeom>
        </p:spPr>
      </p:pic>
      <p:pic>
        <p:nvPicPr>
          <p:cNvPr id="9" name="图形 8">
            <a:extLst>
              <a:ext uri="{FF2B5EF4-FFF2-40B4-BE49-F238E27FC236}">
                <a16:creationId xmlns:a16="http://schemas.microsoft.com/office/drawing/2014/main" id="{B5C6DDD2-9D92-429A-8147-20B650405733}"/>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38116" t="1648" b="50000"/>
          <a:stretch/>
        </p:blipFill>
        <p:spPr>
          <a:xfrm>
            <a:off x="0" y="6260123"/>
            <a:ext cx="2419684" cy="597878"/>
          </a:xfrm>
          <a:prstGeom prst="rect">
            <a:avLst/>
          </a:prstGeom>
        </p:spPr>
      </p:pic>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3" name="图形 12">
            <a:extLst>
              <a:ext uri="{FF2B5EF4-FFF2-40B4-BE49-F238E27FC236}">
                <a16:creationId xmlns:a16="http://schemas.microsoft.com/office/drawing/2014/main" id="{3E83A048-910D-4508-BAC9-48FD133773F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8116" t="1648" b="50000"/>
          <a:stretch/>
        </p:blipFill>
        <p:spPr>
          <a:xfrm flipH="1">
            <a:off x="9772316" y="6260123"/>
            <a:ext cx="2419684" cy="597878"/>
          </a:xfrm>
          <a:prstGeom prst="rect">
            <a:avLst/>
          </a:prstGeom>
        </p:spPr>
      </p:pic>
      <p:pic>
        <p:nvPicPr>
          <p:cNvPr id="12" name="图形 11">
            <a:extLst>
              <a:ext uri="{FF2B5EF4-FFF2-40B4-BE49-F238E27FC236}">
                <a16:creationId xmlns:a16="http://schemas.microsoft.com/office/drawing/2014/main" id="{16BF96F3-AA64-4EC2-AF2E-F399E198B2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5385" r="50000"/>
          <a:stretch/>
        </p:blipFill>
        <p:spPr>
          <a:xfrm flipH="1">
            <a:off x="0" y="0"/>
            <a:ext cx="2264250" cy="1097280"/>
          </a:xfrm>
          <a:prstGeom prst="rect">
            <a:avLst/>
          </a:prstGeom>
        </p:spPr>
      </p:pic>
      <p:pic>
        <p:nvPicPr>
          <p:cNvPr id="8" name="图形 7">
            <a:extLst>
              <a:ext uri="{FF2B5EF4-FFF2-40B4-BE49-F238E27FC236}">
                <a16:creationId xmlns:a16="http://schemas.microsoft.com/office/drawing/2014/main" id="{DB083549-C44D-4E9B-8FDA-822856827A40}"/>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V="1">
            <a:off x="10210801" y="5597874"/>
            <a:ext cx="1981199" cy="1260126"/>
          </a:xfrm>
          <a:prstGeom prst="rect">
            <a:avLst/>
          </a:prstGeom>
        </p:spPr>
      </p:pic>
      <p:pic>
        <p:nvPicPr>
          <p:cNvPr id="9" name="图形 8">
            <a:extLst>
              <a:ext uri="{FF2B5EF4-FFF2-40B4-BE49-F238E27FC236}">
                <a16:creationId xmlns:a16="http://schemas.microsoft.com/office/drawing/2014/main" id="{9B1678A8-AC47-4A01-9C12-0C5AE37CE8F8}"/>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61852" t="10321" r="14601" b="57357"/>
          <a:stretch/>
        </p:blipFill>
        <p:spPr>
          <a:xfrm flipH="1">
            <a:off x="0" y="1219"/>
            <a:ext cx="1981199" cy="1260126"/>
          </a:xfrm>
          <a:prstGeom prst="rect">
            <a:avLst/>
          </a:prstGeom>
        </p:spPr>
      </p:pic>
      <p:pic>
        <p:nvPicPr>
          <p:cNvPr id="10" name="图形 9">
            <a:extLst>
              <a:ext uri="{FF2B5EF4-FFF2-40B4-BE49-F238E27FC236}">
                <a16:creationId xmlns:a16="http://schemas.microsoft.com/office/drawing/2014/main" id="{9FAD0AF5-84CD-4EBB-AB6E-13229D157E2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p:blipFill>
        <p:spPr>
          <a:xfrm>
            <a:off x="-1" y="6211146"/>
            <a:ext cx="2910841" cy="646854"/>
          </a:xfrm>
          <a:prstGeom prst="rect">
            <a:avLst/>
          </a:prstGeom>
        </p:spPr>
      </p:pic>
      <p:pic>
        <p:nvPicPr>
          <p:cNvPr id="11" name="图形 10">
            <a:extLst>
              <a:ext uri="{FF2B5EF4-FFF2-40B4-BE49-F238E27FC236}">
                <a16:creationId xmlns:a16="http://schemas.microsoft.com/office/drawing/2014/main" id="{ACD991FB-BEF0-4E36-8819-B104477B915A}"/>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9667" t="79832" r="58888" b="9883"/>
          <a:stretch/>
        </p:blipFill>
        <p:spPr>
          <a:xfrm flipH="1" flipV="1">
            <a:off x="9281159" y="0"/>
            <a:ext cx="2910841" cy="646854"/>
          </a:xfrm>
          <a:prstGeom prst="rect">
            <a:avLst/>
          </a:prstGeom>
        </p:spPr>
      </p:pic>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2022/7/19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2022/7/19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2022/7/19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33.tif"/><Relationship Id="rId4" Type="http://schemas.openxmlformats.org/officeDocument/2006/relationships/image" Target="../media/image32.tif"/></Relationships>
</file>

<file path=ppt/slides/_rels/slide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tif"/><Relationship Id="rId1" Type="http://schemas.openxmlformats.org/officeDocument/2006/relationships/slideLayout" Target="../slideLayouts/slideLayout4.xml"/><Relationship Id="rId4" Type="http://schemas.openxmlformats.org/officeDocument/2006/relationships/image" Target="../media/image36.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02DA6E-11BA-46E8-90F2-6D4224563A84}"/>
              </a:ext>
            </a:extLst>
          </p:cNvPr>
          <p:cNvSpPr txBox="1"/>
          <p:nvPr/>
        </p:nvSpPr>
        <p:spPr>
          <a:xfrm>
            <a:off x="2775604" y="2756776"/>
            <a:ext cx="6640793" cy="923330"/>
          </a:xfrm>
          <a:prstGeom prst="rect">
            <a:avLst/>
          </a:prstGeom>
          <a:noFill/>
        </p:spPr>
        <p:txBody>
          <a:bodyPr wrap="none" rtlCol="0">
            <a:spAutoFit/>
          </a:bodyPr>
          <a:lstStyle/>
          <a:p>
            <a:pPr algn="ctr"/>
            <a:r>
              <a:rPr lang="en-US" altLang="zh-CN" sz="5400" dirty="0"/>
              <a:t>Invasion: Code Name X</a:t>
            </a:r>
            <a:endParaRPr lang="zh-CN" altLang="en-US" sz="5400" dirty="0">
              <a:solidFill>
                <a:srgbClr val="4A5A69"/>
              </a:solidFill>
              <a:latin typeface="方正清刻本悦宋简体" panose="02000000000000000000" pitchFamily="2" charset="-122"/>
              <a:ea typeface="方正清刻本悦宋简体" panose="02000000000000000000" pitchFamily="2" charset="-122"/>
            </a:endParaRPr>
          </a:p>
        </p:txBody>
      </p:sp>
      <p:sp>
        <p:nvSpPr>
          <p:cNvPr id="3" name="文本框 2">
            <a:extLst>
              <a:ext uri="{FF2B5EF4-FFF2-40B4-BE49-F238E27FC236}">
                <a16:creationId xmlns:a16="http://schemas.microsoft.com/office/drawing/2014/main" id="{8C005801-86F4-4334-970E-1301BE18E335}"/>
              </a:ext>
            </a:extLst>
          </p:cNvPr>
          <p:cNvSpPr txBox="1"/>
          <p:nvPr/>
        </p:nvSpPr>
        <p:spPr>
          <a:xfrm>
            <a:off x="4974566" y="3669950"/>
            <a:ext cx="2242868" cy="369332"/>
          </a:xfrm>
          <a:prstGeom prst="rect">
            <a:avLst/>
          </a:prstGeom>
          <a:noFill/>
        </p:spPr>
        <p:txBody>
          <a:bodyPr wrap="square" rtlCol="0">
            <a:spAutoFit/>
          </a:bodyPr>
          <a:lstStyle/>
          <a:p>
            <a:pPr algn="dist"/>
            <a:r>
              <a:rPr lang="en-US" altLang="zh-CN" dirty="0">
                <a:solidFill>
                  <a:srgbClr val="92A3B8"/>
                </a:solidFill>
              </a:rPr>
              <a:t>Group 7 : White midi</a:t>
            </a:r>
            <a:endParaRPr lang="zh-CN" altLang="en-US" dirty="0">
              <a:solidFill>
                <a:srgbClr val="92A3B8"/>
              </a:solidFill>
            </a:endParaRPr>
          </a:p>
        </p:txBody>
      </p:sp>
      <p:cxnSp>
        <p:nvCxnSpPr>
          <p:cNvPr id="6" name="直接连接符 5">
            <a:extLst>
              <a:ext uri="{FF2B5EF4-FFF2-40B4-BE49-F238E27FC236}">
                <a16:creationId xmlns:a16="http://schemas.microsoft.com/office/drawing/2014/main" id="{8D05B931-39C0-4B10-81A5-005BB0432455}"/>
              </a:ext>
            </a:extLst>
          </p:cNvPr>
          <p:cNvCxnSpPr>
            <a:cxnSpLocks/>
          </p:cNvCxnSpPr>
          <p:nvPr/>
        </p:nvCxnSpPr>
        <p:spPr>
          <a:xfrm>
            <a:off x="3597320"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EF6EDBB-928B-4D0A-8D46-40DC5F7D7043}"/>
              </a:ext>
            </a:extLst>
          </p:cNvPr>
          <p:cNvCxnSpPr>
            <a:cxnSpLocks/>
          </p:cNvCxnSpPr>
          <p:nvPr/>
        </p:nvCxnSpPr>
        <p:spPr>
          <a:xfrm>
            <a:off x="7396491" y="3854616"/>
            <a:ext cx="1232694"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8D0D9A6E-8B98-CF18-22A0-956E5D79FC8C}"/>
              </a:ext>
            </a:extLst>
          </p:cNvPr>
          <p:cNvSpPr txBox="1"/>
          <p:nvPr/>
        </p:nvSpPr>
        <p:spPr>
          <a:xfrm>
            <a:off x="3361133" y="4223949"/>
            <a:ext cx="5469734" cy="369332"/>
          </a:xfrm>
          <a:prstGeom prst="rect">
            <a:avLst/>
          </a:prstGeom>
          <a:noFill/>
        </p:spPr>
        <p:txBody>
          <a:bodyPr wrap="square" rtlCol="0">
            <a:spAutoFit/>
          </a:bodyPr>
          <a:lstStyle/>
          <a:p>
            <a:pPr algn="ctr"/>
            <a:r>
              <a:rPr lang="en-US" altLang="zh-CN" dirty="0" err="1"/>
              <a:t>Xiong</a:t>
            </a:r>
            <a:r>
              <a:rPr lang="en-US" altLang="zh-CN" dirty="0"/>
              <a:t> </a:t>
            </a:r>
            <a:r>
              <a:rPr lang="en-US" altLang="zh-CN" dirty="0" err="1"/>
              <a:t>Muxin</a:t>
            </a:r>
            <a:r>
              <a:rPr lang="en-US" altLang="zh-CN" dirty="0"/>
              <a:t>   Xie Shaokang   Yang </a:t>
            </a:r>
            <a:r>
              <a:rPr lang="en-US" altLang="zh-CN" dirty="0" err="1"/>
              <a:t>Yixuan</a:t>
            </a:r>
            <a:endParaRPr lang="zh-CN" altLang="en-US" dirty="0"/>
          </a:p>
        </p:txBody>
      </p:sp>
      <p:sp>
        <p:nvSpPr>
          <p:cNvPr id="5" name="文本框 4">
            <a:extLst>
              <a:ext uri="{FF2B5EF4-FFF2-40B4-BE49-F238E27FC236}">
                <a16:creationId xmlns:a16="http://schemas.microsoft.com/office/drawing/2014/main" id="{674EC6CB-C32D-F8EB-1DD2-C20D730EECA0}"/>
              </a:ext>
            </a:extLst>
          </p:cNvPr>
          <p:cNvSpPr txBox="1"/>
          <p:nvPr/>
        </p:nvSpPr>
        <p:spPr>
          <a:xfrm>
            <a:off x="5641516" y="4666891"/>
            <a:ext cx="908967" cy="369332"/>
          </a:xfrm>
          <a:prstGeom prst="rect">
            <a:avLst/>
          </a:prstGeom>
          <a:noFill/>
        </p:spPr>
        <p:txBody>
          <a:bodyPr wrap="none" rtlCol="0">
            <a:spAutoFit/>
          </a:bodyPr>
          <a:lstStyle/>
          <a:p>
            <a:r>
              <a:rPr lang="en-US" altLang="zh-CN" dirty="0" err="1"/>
              <a:t>Sustech</a:t>
            </a:r>
            <a:endParaRPr lang="zh-CN" altLang="en-US" dirty="0"/>
          </a:p>
        </p:txBody>
      </p:sp>
    </p:spTree>
    <p:extLst>
      <p:ext uri="{BB962C8B-B14F-4D97-AF65-F5344CB8AC3E}">
        <p14:creationId xmlns:p14="http://schemas.microsoft.com/office/powerpoint/2010/main" val="171435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02DA6E-11BA-46E8-90F2-6D4224563A84}"/>
              </a:ext>
            </a:extLst>
          </p:cNvPr>
          <p:cNvSpPr txBox="1"/>
          <p:nvPr/>
        </p:nvSpPr>
        <p:spPr>
          <a:xfrm>
            <a:off x="2827316" y="2765403"/>
            <a:ext cx="6537367" cy="923330"/>
          </a:xfrm>
          <a:prstGeom prst="rect">
            <a:avLst/>
          </a:prstGeom>
          <a:noFill/>
        </p:spPr>
        <p:txBody>
          <a:bodyPr wrap="none" rtlCol="0">
            <a:spAutoFit/>
          </a:bodyPr>
          <a:lstStyle/>
          <a:p>
            <a:pPr algn="ctr"/>
            <a:r>
              <a:rPr lang="en-US" altLang="zh-CN" sz="5400" dirty="0">
                <a:solidFill>
                  <a:srgbClr val="4A5A69"/>
                </a:solidFill>
                <a:latin typeface="Century Gothic" panose="020B0502020202020204" pitchFamily="34" charset="0"/>
                <a:ea typeface="方正清刻本悦宋简体" panose="02000000000000000000" pitchFamily="2" charset="-122"/>
              </a:rPr>
              <a:t>Thanks for Listening</a:t>
            </a:r>
            <a:endParaRPr lang="zh-CN" altLang="en-US" sz="5400" dirty="0">
              <a:solidFill>
                <a:srgbClr val="4A5A69"/>
              </a:solidFill>
              <a:latin typeface="Century Gothic" panose="020B0502020202020204" pitchFamily="34" charset="0"/>
              <a:ea typeface="方正清刻本悦宋简体" panose="02000000000000000000" pitchFamily="2" charset="-122"/>
            </a:endParaRPr>
          </a:p>
        </p:txBody>
      </p:sp>
      <p:sp>
        <p:nvSpPr>
          <p:cNvPr id="7" name="文本框 6">
            <a:extLst>
              <a:ext uri="{FF2B5EF4-FFF2-40B4-BE49-F238E27FC236}">
                <a16:creationId xmlns:a16="http://schemas.microsoft.com/office/drawing/2014/main" id="{E4D3996C-875C-490F-5A31-8D87547EC134}"/>
              </a:ext>
            </a:extLst>
          </p:cNvPr>
          <p:cNvSpPr txBox="1"/>
          <p:nvPr/>
        </p:nvSpPr>
        <p:spPr>
          <a:xfrm>
            <a:off x="4839414" y="3719864"/>
            <a:ext cx="2513162" cy="369332"/>
          </a:xfrm>
          <a:prstGeom prst="rect">
            <a:avLst/>
          </a:prstGeom>
          <a:noFill/>
        </p:spPr>
        <p:txBody>
          <a:bodyPr wrap="square" rtlCol="0">
            <a:spAutoFit/>
          </a:bodyPr>
          <a:lstStyle/>
          <a:p>
            <a:pPr algn="dist"/>
            <a:r>
              <a:rPr lang="en-US" altLang="zh-CN" dirty="0">
                <a:solidFill>
                  <a:srgbClr val="92A3B8"/>
                </a:solidFill>
              </a:rPr>
              <a:t>Group 7 : White midi</a:t>
            </a:r>
            <a:endParaRPr lang="zh-CN" altLang="en-US" dirty="0">
              <a:solidFill>
                <a:srgbClr val="92A3B8"/>
              </a:solidFill>
            </a:endParaRPr>
          </a:p>
        </p:txBody>
      </p:sp>
      <p:cxnSp>
        <p:nvCxnSpPr>
          <p:cNvPr id="9" name="直接连接符 8">
            <a:extLst>
              <a:ext uri="{FF2B5EF4-FFF2-40B4-BE49-F238E27FC236}">
                <a16:creationId xmlns:a16="http://schemas.microsoft.com/office/drawing/2014/main" id="{A6EBAE13-0DBA-62F6-57A4-AD9B68238612}"/>
              </a:ext>
            </a:extLst>
          </p:cNvPr>
          <p:cNvCxnSpPr>
            <a:cxnSpLocks/>
          </p:cNvCxnSpPr>
          <p:nvPr/>
        </p:nvCxnSpPr>
        <p:spPr>
          <a:xfrm>
            <a:off x="3375908" y="3904531"/>
            <a:ext cx="1381249"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E6329CC-A752-1BE7-BF64-8C32B6CBFF27}"/>
              </a:ext>
            </a:extLst>
          </p:cNvPr>
          <p:cNvCxnSpPr>
            <a:cxnSpLocks/>
          </p:cNvCxnSpPr>
          <p:nvPr/>
        </p:nvCxnSpPr>
        <p:spPr>
          <a:xfrm>
            <a:off x="7425236" y="3904531"/>
            <a:ext cx="1381249" cy="0"/>
          </a:xfrm>
          <a:prstGeom prst="line">
            <a:avLst/>
          </a:prstGeom>
          <a:ln>
            <a:solidFill>
              <a:srgbClr val="92A3B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06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EBAF07-0387-4482-800B-5492EEFB2B50}"/>
              </a:ext>
            </a:extLst>
          </p:cNvPr>
          <p:cNvSpPr txBox="1"/>
          <p:nvPr/>
        </p:nvSpPr>
        <p:spPr>
          <a:xfrm>
            <a:off x="2708267" y="2488590"/>
            <a:ext cx="2396810" cy="461665"/>
          </a:xfrm>
          <a:prstGeom prst="rect">
            <a:avLst/>
          </a:prstGeom>
          <a:noFill/>
        </p:spPr>
        <p:txBody>
          <a:bodyPr wrap="none" rtlCol="0">
            <a:spAutoFit/>
          </a:bodyPr>
          <a:lstStyle/>
          <a:p>
            <a:r>
              <a:rPr lang="en-US" altLang="zh-CN" sz="2400" spc="300" dirty="0">
                <a:solidFill>
                  <a:srgbClr val="231E1F"/>
                </a:solidFill>
                <a:latin typeface="Century Gothic" panose="020B0502020202020204" pitchFamily="34" charset="0"/>
                <a:ea typeface="幼圆" panose="02010509060101010101" pitchFamily="49" charset="-122"/>
              </a:rPr>
              <a:t>Background</a:t>
            </a:r>
            <a:endParaRPr lang="zh-CN" altLang="en-US" sz="2400" spc="300" dirty="0">
              <a:solidFill>
                <a:srgbClr val="231E1F"/>
              </a:solidFill>
              <a:latin typeface="Century Gothic" panose="020B0502020202020204" pitchFamily="34" charset="0"/>
              <a:ea typeface="幼圆" panose="02010509060101010101" pitchFamily="49" charset="-122"/>
            </a:endParaRPr>
          </a:p>
        </p:txBody>
      </p:sp>
      <p:sp>
        <p:nvSpPr>
          <p:cNvPr id="4" name="文本框 3">
            <a:extLst>
              <a:ext uri="{FF2B5EF4-FFF2-40B4-BE49-F238E27FC236}">
                <a16:creationId xmlns:a16="http://schemas.microsoft.com/office/drawing/2014/main" id="{8C5E9D3B-FFF9-4F7E-AA00-2325AC6EE4D9}"/>
              </a:ext>
            </a:extLst>
          </p:cNvPr>
          <p:cNvSpPr txBox="1"/>
          <p:nvPr/>
        </p:nvSpPr>
        <p:spPr>
          <a:xfrm>
            <a:off x="1789104" y="2427036"/>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latin typeface="Century Gothic" panose="020B0502020202020204" pitchFamily="34" charset="0"/>
                <a:cs typeface="DokChampa" panose="020B0604020202020204" pitchFamily="34" charset="-34"/>
              </a:rPr>
              <a:t>01</a:t>
            </a:r>
            <a:endParaRPr lang="zh-CN" altLang="en-US" sz="3200" dirty="0">
              <a:solidFill>
                <a:schemeClr val="tx1">
                  <a:lumMod val="95000"/>
                  <a:lumOff val="5000"/>
                </a:schemeClr>
              </a:solidFill>
              <a:latin typeface="Century Gothic" panose="020B0502020202020204" pitchFamily="34" charset="0"/>
              <a:cs typeface="DokChampa" panose="020B0604020202020204" pitchFamily="34" charset="-34"/>
            </a:endParaRPr>
          </a:p>
        </p:txBody>
      </p:sp>
      <p:sp>
        <p:nvSpPr>
          <p:cNvPr id="5" name="椭圆 4">
            <a:extLst>
              <a:ext uri="{FF2B5EF4-FFF2-40B4-BE49-F238E27FC236}">
                <a16:creationId xmlns:a16="http://schemas.microsoft.com/office/drawing/2014/main" id="{E29248D5-C5C4-43DC-A265-3F74DF3FFBD5}"/>
              </a:ext>
            </a:extLst>
          </p:cNvPr>
          <p:cNvSpPr/>
          <p:nvPr/>
        </p:nvSpPr>
        <p:spPr>
          <a:xfrm>
            <a:off x="2514410" y="2657389"/>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B230314-2E02-4B30-9054-4779C273DA91}"/>
              </a:ext>
            </a:extLst>
          </p:cNvPr>
          <p:cNvSpPr txBox="1"/>
          <p:nvPr/>
        </p:nvSpPr>
        <p:spPr>
          <a:xfrm>
            <a:off x="2708267" y="3536677"/>
            <a:ext cx="2105063" cy="461665"/>
          </a:xfrm>
          <a:prstGeom prst="rect">
            <a:avLst/>
          </a:prstGeom>
          <a:noFill/>
        </p:spPr>
        <p:txBody>
          <a:bodyPr wrap="none" rtlCol="0">
            <a:spAutoFit/>
          </a:bodyPr>
          <a:lstStyle/>
          <a:p>
            <a:r>
              <a:rPr lang="en-US" altLang="zh-CN" sz="2400" spc="300" dirty="0">
                <a:solidFill>
                  <a:srgbClr val="231E1F"/>
                </a:solidFill>
                <a:latin typeface="Century Gothic" panose="020B0502020202020204" pitchFamily="34" charset="0"/>
                <a:ea typeface="幼圆" panose="02010509060101010101" pitchFamily="49" charset="-122"/>
              </a:rPr>
              <a:t>Gameplay</a:t>
            </a:r>
            <a:endParaRPr lang="zh-CN" altLang="en-US" sz="2400" spc="300" dirty="0">
              <a:solidFill>
                <a:srgbClr val="231E1F"/>
              </a:solidFill>
              <a:latin typeface="Century Gothic" panose="020B0502020202020204" pitchFamily="34" charset="0"/>
              <a:ea typeface="幼圆" panose="02010509060101010101" pitchFamily="49" charset="-122"/>
            </a:endParaRPr>
          </a:p>
        </p:txBody>
      </p:sp>
      <p:sp>
        <p:nvSpPr>
          <p:cNvPr id="8" name="文本框 7">
            <a:extLst>
              <a:ext uri="{FF2B5EF4-FFF2-40B4-BE49-F238E27FC236}">
                <a16:creationId xmlns:a16="http://schemas.microsoft.com/office/drawing/2014/main" id="{FD90482C-F472-4702-812A-BF6B6FD7E134}"/>
              </a:ext>
            </a:extLst>
          </p:cNvPr>
          <p:cNvSpPr txBox="1"/>
          <p:nvPr/>
        </p:nvSpPr>
        <p:spPr>
          <a:xfrm>
            <a:off x="1789104" y="3475124"/>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latin typeface="Century Gothic" panose="020B0502020202020204" pitchFamily="34" charset="0"/>
                <a:cs typeface="DokChampa" panose="020B0604020202020204" pitchFamily="34" charset="-34"/>
              </a:rPr>
              <a:t>02</a:t>
            </a:r>
            <a:endParaRPr lang="zh-CN" altLang="en-US" sz="3200" dirty="0">
              <a:solidFill>
                <a:schemeClr val="tx1">
                  <a:lumMod val="95000"/>
                  <a:lumOff val="5000"/>
                </a:schemeClr>
              </a:solidFill>
              <a:latin typeface="Century Gothic" panose="020B0502020202020204" pitchFamily="34" charset="0"/>
              <a:cs typeface="DokChampa" panose="020B0604020202020204" pitchFamily="34" charset="-34"/>
            </a:endParaRPr>
          </a:p>
        </p:txBody>
      </p:sp>
      <p:sp>
        <p:nvSpPr>
          <p:cNvPr id="9" name="椭圆 8">
            <a:extLst>
              <a:ext uri="{FF2B5EF4-FFF2-40B4-BE49-F238E27FC236}">
                <a16:creationId xmlns:a16="http://schemas.microsoft.com/office/drawing/2014/main" id="{8BAF026F-3213-4170-92A4-D9E07511B4F2}"/>
              </a:ext>
            </a:extLst>
          </p:cNvPr>
          <p:cNvSpPr/>
          <p:nvPr/>
        </p:nvSpPr>
        <p:spPr>
          <a:xfrm>
            <a:off x="2514410" y="3705477"/>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36313CD-AF96-4780-90A4-5B059244512B}"/>
              </a:ext>
            </a:extLst>
          </p:cNvPr>
          <p:cNvSpPr txBox="1"/>
          <p:nvPr/>
        </p:nvSpPr>
        <p:spPr>
          <a:xfrm>
            <a:off x="2708267" y="4580043"/>
            <a:ext cx="2095445" cy="461665"/>
          </a:xfrm>
          <a:prstGeom prst="rect">
            <a:avLst/>
          </a:prstGeom>
          <a:noFill/>
        </p:spPr>
        <p:txBody>
          <a:bodyPr wrap="none" rtlCol="0">
            <a:spAutoFit/>
          </a:bodyPr>
          <a:lstStyle/>
          <a:p>
            <a:r>
              <a:rPr lang="en-US" altLang="zh-CN" sz="2400" spc="300" dirty="0">
                <a:solidFill>
                  <a:srgbClr val="231E1F"/>
                </a:solidFill>
                <a:latin typeface="Century Gothic" panose="020B0502020202020204" pitchFamily="34" charset="0"/>
                <a:ea typeface="幼圆" panose="02010509060101010101" pitchFamily="49" charset="-122"/>
              </a:rPr>
              <a:t>Challenge</a:t>
            </a:r>
            <a:endParaRPr lang="zh-CN" altLang="en-US" sz="2400" spc="300" dirty="0">
              <a:solidFill>
                <a:srgbClr val="231E1F"/>
              </a:solidFill>
              <a:latin typeface="Century Gothic" panose="020B0502020202020204" pitchFamily="34" charset="0"/>
              <a:ea typeface="幼圆" panose="02010509060101010101" pitchFamily="49" charset="-122"/>
            </a:endParaRPr>
          </a:p>
        </p:txBody>
      </p:sp>
      <p:sp>
        <p:nvSpPr>
          <p:cNvPr id="12" name="文本框 11">
            <a:extLst>
              <a:ext uri="{FF2B5EF4-FFF2-40B4-BE49-F238E27FC236}">
                <a16:creationId xmlns:a16="http://schemas.microsoft.com/office/drawing/2014/main" id="{F040A6B6-65AF-484A-AD21-E987D1C56528}"/>
              </a:ext>
            </a:extLst>
          </p:cNvPr>
          <p:cNvSpPr txBox="1"/>
          <p:nvPr/>
        </p:nvSpPr>
        <p:spPr>
          <a:xfrm>
            <a:off x="1789104" y="4518489"/>
            <a:ext cx="768850" cy="584775"/>
          </a:xfrm>
          <a:prstGeom prst="rect">
            <a:avLst/>
          </a:prstGeom>
          <a:noFill/>
        </p:spPr>
        <p:txBody>
          <a:bodyPr wrap="square" rtlCol="0">
            <a:spAutoFit/>
          </a:bodyPr>
          <a:lstStyle>
            <a:defPPr>
              <a:defRPr lang="zh-CN"/>
            </a:defPPr>
            <a:lvl1pPr algn="r">
              <a:defRPr sz="4000"/>
            </a:lvl1pPr>
          </a:lstStyle>
          <a:p>
            <a:pPr algn="ctr"/>
            <a:r>
              <a:rPr lang="en-US" altLang="zh-CN" sz="3200" dirty="0">
                <a:solidFill>
                  <a:schemeClr val="tx1">
                    <a:lumMod val="95000"/>
                    <a:lumOff val="5000"/>
                  </a:schemeClr>
                </a:solidFill>
                <a:latin typeface="Century Gothic" panose="020B0502020202020204" pitchFamily="34" charset="0"/>
                <a:cs typeface="DokChampa" panose="020B0604020202020204" pitchFamily="34" charset="-34"/>
              </a:rPr>
              <a:t>03</a:t>
            </a:r>
            <a:endParaRPr lang="zh-CN" altLang="en-US" sz="3200" dirty="0">
              <a:solidFill>
                <a:schemeClr val="tx1">
                  <a:lumMod val="95000"/>
                  <a:lumOff val="5000"/>
                </a:schemeClr>
              </a:solidFill>
              <a:latin typeface="Century Gothic" panose="020B0502020202020204" pitchFamily="34" charset="0"/>
              <a:cs typeface="DokChampa" panose="020B0604020202020204" pitchFamily="34" charset="-34"/>
            </a:endParaRPr>
          </a:p>
        </p:txBody>
      </p:sp>
      <p:sp>
        <p:nvSpPr>
          <p:cNvPr id="13" name="椭圆 12">
            <a:extLst>
              <a:ext uri="{FF2B5EF4-FFF2-40B4-BE49-F238E27FC236}">
                <a16:creationId xmlns:a16="http://schemas.microsoft.com/office/drawing/2014/main" id="{9CDD0062-E2BF-47D1-898B-DBB3871F672C}"/>
              </a:ext>
            </a:extLst>
          </p:cNvPr>
          <p:cNvSpPr/>
          <p:nvPr/>
        </p:nvSpPr>
        <p:spPr>
          <a:xfrm>
            <a:off x="2514410" y="4748842"/>
            <a:ext cx="138186" cy="138186"/>
          </a:xfrm>
          <a:prstGeom prst="ellipse">
            <a:avLst/>
          </a:prstGeom>
          <a:solidFill>
            <a:srgbClr val="92A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D3A82EB-1636-4512-8C0C-C61F590A1DF0}"/>
              </a:ext>
            </a:extLst>
          </p:cNvPr>
          <p:cNvSpPr txBox="1"/>
          <p:nvPr/>
        </p:nvSpPr>
        <p:spPr>
          <a:xfrm>
            <a:off x="5078735" y="873249"/>
            <a:ext cx="1943168" cy="400110"/>
          </a:xfrm>
          <a:prstGeom prst="rect">
            <a:avLst/>
          </a:prstGeom>
          <a:noFill/>
        </p:spPr>
        <p:txBody>
          <a:bodyPr wrap="square" rtlCol="0">
            <a:spAutoFit/>
          </a:bodyPr>
          <a:lstStyle/>
          <a:p>
            <a:pPr algn="ctr"/>
            <a:r>
              <a:rPr lang="en-US" altLang="zh-CN" sz="2000" dirty="0">
                <a:solidFill>
                  <a:schemeClr val="bg1"/>
                </a:solidFill>
                <a:latin typeface="Century Gothic" panose="020B0502020202020204" pitchFamily="34" charset="0"/>
                <a:cs typeface="DokChampa" panose="020B0604020202020204" pitchFamily="34" charset="-34"/>
              </a:rPr>
              <a:t>CONTENTS</a:t>
            </a:r>
            <a:endParaRPr lang="zh-CN" altLang="en-US" sz="2000" spc="300" dirty="0">
              <a:solidFill>
                <a:schemeClr val="bg1"/>
              </a:solidFill>
              <a:latin typeface="Century Gothic" panose="020B0502020202020204" pitchFamily="34" charset="0"/>
              <a:ea typeface="方正清刻本悦宋简体" panose="02000000000000000000" pitchFamily="2" charset="-122"/>
            </a:endParaRPr>
          </a:p>
        </p:txBody>
      </p:sp>
    </p:spTree>
    <p:extLst>
      <p:ext uri="{BB962C8B-B14F-4D97-AF65-F5344CB8AC3E}">
        <p14:creationId xmlns:p14="http://schemas.microsoft.com/office/powerpoint/2010/main" val="294365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CABAC5F-D75D-418B-9034-D5B9A5AAED45}"/>
              </a:ext>
            </a:extLst>
          </p:cNvPr>
          <p:cNvSpPr txBox="1"/>
          <p:nvPr/>
        </p:nvSpPr>
        <p:spPr>
          <a:xfrm>
            <a:off x="2183787" y="3989348"/>
            <a:ext cx="3919663" cy="769441"/>
          </a:xfrm>
          <a:prstGeom prst="rect">
            <a:avLst/>
          </a:prstGeom>
          <a:noFill/>
        </p:spPr>
        <p:txBody>
          <a:bodyPr wrap="none" rtlCol="0">
            <a:spAutoFit/>
          </a:bodyPr>
          <a:lstStyle/>
          <a:p>
            <a:pPr algn="ctr"/>
            <a:r>
              <a:rPr lang="en-US" altLang="zh-CN" sz="4400" spc="300" dirty="0">
                <a:solidFill>
                  <a:srgbClr val="4A5A69"/>
                </a:solidFill>
                <a:latin typeface="Century Gothic" panose="020B0502020202020204" pitchFamily="34" charset="0"/>
                <a:ea typeface="方正清刻本悦宋简体" panose="02000000000000000000" pitchFamily="2" charset="-122"/>
              </a:rPr>
              <a:t>Background</a:t>
            </a:r>
            <a:endParaRPr lang="zh-CN" altLang="en-US" sz="4400" spc="300" dirty="0">
              <a:solidFill>
                <a:srgbClr val="4A5A69"/>
              </a:solidFill>
              <a:latin typeface="Century Gothic" panose="020B0502020202020204" pitchFamily="34" charset="0"/>
              <a:ea typeface="方正清刻本悦宋简体" panose="02000000000000000000" pitchFamily="2" charset="-122"/>
            </a:endParaRPr>
          </a:p>
        </p:txBody>
      </p:sp>
      <p:sp>
        <p:nvSpPr>
          <p:cNvPr id="8" name="文本框 7">
            <a:extLst>
              <a:ext uri="{FF2B5EF4-FFF2-40B4-BE49-F238E27FC236}">
                <a16:creationId xmlns:a16="http://schemas.microsoft.com/office/drawing/2014/main" id="{455AA6EC-16B1-4D59-86D3-06DA370F0105}"/>
              </a:ext>
            </a:extLst>
          </p:cNvPr>
          <p:cNvSpPr txBox="1"/>
          <p:nvPr/>
        </p:nvSpPr>
        <p:spPr>
          <a:xfrm>
            <a:off x="2243095" y="3158352"/>
            <a:ext cx="2830181" cy="769441"/>
          </a:xfrm>
          <a:prstGeom prst="rect">
            <a:avLst/>
          </a:prstGeom>
          <a:noFill/>
        </p:spPr>
        <p:txBody>
          <a:bodyPr wrap="square" rtlCol="0">
            <a:spAutoFit/>
          </a:bodyPr>
          <a:lstStyle>
            <a:defPPr>
              <a:defRPr lang="zh-CN"/>
            </a:defPPr>
            <a:lvl1pPr algn="r">
              <a:defRPr sz="4000"/>
            </a:lvl1pPr>
          </a:lstStyle>
          <a:p>
            <a:pPr algn="l"/>
            <a:r>
              <a:rPr lang="en-US" altLang="zh-CN" sz="4400" dirty="0">
                <a:solidFill>
                  <a:srgbClr val="92A3B8"/>
                </a:solidFill>
                <a:latin typeface="Century Gothic" panose="020B0502020202020204" pitchFamily="34" charset="0"/>
                <a:cs typeface="DokChampa" panose="020B0604020202020204" pitchFamily="34" charset="-34"/>
              </a:rPr>
              <a:t>PART 01</a:t>
            </a:r>
            <a:endParaRPr lang="zh-CN" altLang="en-US" sz="4400" dirty="0">
              <a:solidFill>
                <a:srgbClr val="92A3B8"/>
              </a:solidFill>
              <a:latin typeface="Century Gothic" panose="020B0502020202020204" pitchFamily="34" charset="0"/>
              <a:cs typeface="DokChampa" panose="020B0604020202020204" pitchFamily="34" charset="-34"/>
            </a:endParaRPr>
          </a:p>
        </p:txBody>
      </p:sp>
      <p:sp>
        <p:nvSpPr>
          <p:cNvPr id="5" name="矩形 2">
            <a:extLst>
              <a:ext uri="{FF2B5EF4-FFF2-40B4-BE49-F238E27FC236}">
                <a16:creationId xmlns:a16="http://schemas.microsoft.com/office/drawing/2014/main" id="{01F342DA-9806-9E08-DB2C-C3CED07CF00A}"/>
              </a:ext>
            </a:extLst>
          </p:cNvPr>
          <p:cNvSpPr txBox="1"/>
          <p:nvPr/>
        </p:nvSpPr>
        <p:spPr>
          <a:xfrm>
            <a:off x="2272537" y="4892318"/>
            <a:ext cx="3830913"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600">
                <a:solidFill>
                  <a:srgbClr val="92A3B8"/>
                </a:solidFill>
                <a:latin typeface="Tahoma"/>
                <a:ea typeface="Tahoma"/>
                <a:cs typeface="Tahoma"/>
                <a:sym typeface="Tahoma"/>
              </a:defRPr>
            </a:lvl1pPr>
          </a:lstStyle>
          <a:p>
            <a:r>
              <a:rPr lang="en-US" dirty="0"/>
              <a:t>Some Background of the Game</a:t>
            </a:r>
            <a:endParaRPr dirty="0"/>
          </a:p>
        </p:txBody>
      </p:sp>
    </p:spTree>
    <p:extLst>
      <p:ext uri="{BB962C8B-B14F-4D97-AF65-F5344CB8AC3E}">
        <p14:creationId xmlns:p14="http://schemas.microsoft.com/office/powerpoint/2010/main" val="281987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BBB3735-229C-4456-BAC9-9A134FD34622}"/>
              </a:ext>
            </a:extLst>
          </p:cNvPr>
          <p:cNvSpPr txBox="1"/>
          <p:nvPr/>
        </p:nvSpPr>
        <p:spPr>
          <a:xfrm>
            <a:off x="4678052" y="602680"/>
            <a:ext cx="2835906" cy="523220"/>
          </a:xfrm>
          <a:prstGeom prst="rect">
            <a:avLst/>
          </a:prstGeom>
          <a:noFill/>
        </p:spPr>
        <p:txBody>
          <a:bodyPr wrap="none" rtlCol="0">
            <a:spAutoFit/>
          </a:bodyPr>
          <a:lstStyle/>
          <a:p>
            <a:pPr algn="ctr"/>
            <a:r>
              <a:rPr lang="en-US" altLang="zh-CN" sz="2800" dirty="0">
                <a:solidFill>
                  <a:srgbClr val="4A5A69"/>
                </a:solidFill>
                <a:latin typeface="Calibri (正文)"/>
                <a:ea typeface="方正清刻本悦宋简体" panose="02000000000000000000" pitchFamily="2" charset="-122"/>
              </a:rPr>
              <a:t>Originated From…</a:t>
            </a:r>
            <a:endParaRPr lang="zh-CN" altLang="en-US" sz="2800" dirty="0">
              <a:solidFill>
                <a:srgbClr val="4A5A69"/>
              </a:solidFill>
              <a:latin typeface="方正清刻本悦宋简体" panose="02000000000000000000" pitchFamily="2" charset="-122"/>
              <a:ea typeface="方正清刻本悦宋简体" panose="02000000000000000000" pitchFamily="2" charset="-122"/>
            </a:endParaRPr>
          </a:p>
        </p:txBody>
      </p:sp>
      <p:grpSp>
        <p:nvGrpSpPr>
          <p:cNvPr id="35" name="Group 55">
            <a:extLst>
              <a:ext uri="{FF2B5EF4-FFF2-40B4-BE49-F238E27FC236}">
                <a16:creationId xmlns:a16="http://schemas.microsoft.com/office/drawing/2014/main" id="{1D33A9D3-81E5-4DBB-A61F-F5433108771E}"/>
              </a:ext>
            </a:extLst>
          </p:cNvPr>
          <p:cNvGrpSpPr/>
          <p:nvPr/>
        </p:nvGrpSpPr>
        <p:grpSpPr>
          <a:xfrm>
            <a:off x="4770820" y="1145899"/>
            <a:ext cx="2403306" cy="3045201"/>
            <a:chOff x="3204849" y="1054371"/>
            <a:chExt cx="2511078" cy="3181758"/>
          </a:xfrm>
          <a:solidFill>
            <a:srgbClr val="C1CBD7"/>
          </a:solidFill>
        </p:grpSpPr>
        <p:grpSp>
          <p:nvGrpSpPr>
            <p:cNvPr id="36" name="Group 33">
              <a:extLst>
                <a:ext uri="{FF2B5EF4-FFF2-40B4-BE49-F238E27FC236}">
                  <a16:creationId xmlns:a16="http://schemas.microsoft.com/office/drawing/2014/main" id="{BAE512A8-320A-46AA-89D5-B7F29A78D7B5}"/>
                </a:ext>
              </a:extLst>
            </p:cNvPr>
            <p:cNvGrpSpPr/>
            <p:nvPr/>
          </p:nvGrpSpPr>
          <p:grpSpPr>
            <a:xfrm rot="17100000">
              <a:off x="3204847" y="2532274"/>
              <a:ext cx="1703857" cy="1703854"/>
              <a:chOff x="1626727" y="2060848"/>
              <a:chExt cx="1483889" cy="1483887"/>
            </a:xfrm>
            <a:grpFill/>
          </p:grpSpPr>
          <p:sp>
            <p:nvSpPr>
              <p:cNvPr id="41" name="Block Arc 42">
                <a:extLst>
                  <a:ext uri="{FF2B5EF4-FFF2-40B4-BE49-F238E27FC236}">
                    <a16:creationId xmlns:a16="http://schemas.microsoft.com/office/drawing/2014/main" id="{6F09634F-9B1C-4631-989C-0D118E4C3F81}"/>
                  </a:ext>
                </a:extLst>
              </p:cNvPr>
              <p:cNvSpPr/>
              <p:nvPr/>
            </p:nvSpPr>
            <p:spPr>
              <a:xfrm>
                <a:off x="1626729" y="2060848"/>
                <a:ext cx="1483887" cy="1483887"/>
              </a:xfrm>
              <a:prstGeom prst="blockArc">
                <a:avLst>
                  <a:gd name="adj1" fmla="val 14029105"/>
                  <a:gd name="adj2" fmla="val 18057594"/>
                  <a:gd name="adj3" fmla="val 9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2" name="Block Arc 43">
                <a:extLst>
                  <a:ext uri="{FF2B5EF4-FFF2-40B4-BE49-F238E27FC236}">
                    <a16:creationId xmlns:a16="http://schemas.microsoft.com/office/drawing/2014/main" id="{9AA99262-44B6-48F0-86A1-6308BE3E2C17}"/>
                  </a:ext>
                </a:extLst>
              </p:cNvPr>
              <p:cNvSpPr/>
              <p:nvPr/>
            </p:nvSpPr>
            <p:spPr>
              <a:xfrm>
                <a:off x="1626729" y="2060848"/>
                <a:ext cx="1483887" cy="1483887"/>
              </a:xfrm>
              <a:prstGeom prst="blockArc">
                <a:avLst>
                  <a:gd name="adj1" fmla="val 18220756"/>
                  <a:gd name="adj2" fmla="val 7283"/>
                  <a:gd name="adj3" fmla="val 94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3" name="Block Arc 44">
                <a:extLst>
                  <a:ext uri="{FF2B5EF4-FFF2-40B4-BE49-F238E27FC236}">
                    <a16:creationId xmlns:a16="http://schemas.microsoft.com/office/drawing/2014/main" id="{F11214FB-EECB-4276-8AA3-8ECD2B4EC05F}"/>
                  </a:ext>
                </a:extLst>
              </p:cNvPr>
              <p:cNvSpPr/>
              <p:nvPr/>
            </p:nvSpPr>
            <p:spPr>
              <a:xfrm>
                <a:off x="1626729" y="2060848"/>
                <a:ext cx="1483887" cy="1483887"/>
              </a:xfrm>
              <a:prstGeom prst="blockArc">
                <a:avLst>
                  <a:gd name="adj1" fmla="val 10800000"/>
                  <a:gd name="adj2" fmla="val 13829634"/>
                  <a:gd name="adj3" fmla="val 85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Block Arc 45">
                <a:extLst>
                  <a:ext uri="{FF2B5EF4-FFF2-40B4-BE49-F238E27FC236}">
                    <a16:creationId xmlns:a16="http://schemas.microsoft.com/office/drawing/2014/main" id="{105C035A-5594-4A16-ADBC-E16665426254}"/>
                  </a:ext>
                </a:extLst>
              </p:cNvPr>
              <p:cNvSpPr/>
              <p:nvPr/>
            </p:nvSpPr>
            <p:spPr>
              <a:xfrm flipH="1" flipV="1">
                <a:off x="1626727" y="2060848"/>
                <a:ext cx="1483887" cy="1483887"/>
              </a:xfrm>
              <a:prstGeom prst="blockArc">
                <a:avLst>
                  <a:gd name="adj1" fmla="val 18220756"/>
                  <a:gd name="adj2" fmla="val 21425901"/>
                  <a:gd name="adj3" fmla="val 82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7" name="Group 34">
              <a:extLst>
                <a:ext uri="{FF2B5EF4-FFF2-40B4-BE49-F238E27FC236}">
                  <a16:creationId xmlns:a16="http://schemas.microsoft.com/office/drawing/2014/main" id="{B73E1AF9-F6B3-4758-84F0-FD6B713C1285}"/>
                </a:ext>
              </a:extLst>
            </p:cNvPr>
            <p:cNvGrpSpPr/>
            <p:nvPr/>
          </p:nvGrpSpPr>
          <p:grpSpPr>
            <a:xfrm>
              <a:off x="3634774" y="1054371"/>
              <a:ext cx="2081153" cy="1703854"/>
              <a:chOff x="3809021" y="802105"/>
              <a:chExt cx="1812481" cy="1483887"/>
            </a:xfrm>
            <a:grpFill/>
          </p:grpSpPr>
          <p:sp>
            <p:nvSpPr>
              <p:cNvPr id="38" name="Block Arc 39">
                <a:extLst>
                  <a:ext uri="{FF2B5EF4-FFF2-40B4-BE49-F238E27FC236}">
                    <a16:creationId xmlns:a16="http://schemas.microsoft.com/office/drawing/2014/main" id="{5E997BB7-FA22-4CC6-B29A-460EA3EACCDD}"/>
                  </a:ext>
                </a:extLst>
              </p:cNvPr>
              <p:cNvSpPr/>
              <p:nvPr/>
            </p:nvSpPr>
            <p:spPr>
              <a:xfrm rot="6300000">
                <a:off x="3809021" y="802105"/>
                <a:ext cx="1483887" cy="1483887"/>
              </a:xfrm>
              <a:prstGeom prst="blockArc">
                <a:avLst>
                  <a:gd name="adj1" fmla="val 18220756"/>
                  <a:gd name="adj2" fmla="val 1985"/>
                  <a:gd name="adj3" fmla="val 97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9" name="Rectangle 40">
                <a:extLst>
                  <a:ext uri="{FF2B5EF4-FFF2-40B4-BE49-F238E27FC236}">
                    <a16:creationId xmlns:a16="http://schemas.microsoft.com/office/drawing/2014/main" id="{74D5D444-D1AD-4CBC-BD9C-D9A5D89E0FD5}"/>
                  </a:ext>
                </a:extLst>
              </p:cNvPr>
              <p:cNvSpPr/>
              <p:nvPr/>
            </p:nvSpPr>
            <p:spPr>
              <a:xfrm rot="2937747">
                <a:off x="5085546" y="1709905"/>
                <a:ext cx="150312" cy="3905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Isosceles Triangle 41">
                <a:extLst>
                  <a:ext uri="{FF2B5EF4-FFF2-40B4-BE49-F238E27FC236}">
                    <a16:creationId xmlns:a16="http://schemas.microsoft.com/office/drawing/2014/main" id="{85D5AF94-22BF-4D6D-8548-38D8AE729408}"/>
                  </a:ext>
                </a:extLst>
              </p:cNvPr>
              <p:cNvSpPr/>
              <p:nvPr/>
            </p:nvSpPr>
            <p:spPr>
              <a:xfrm rot="3000000">
                <a:off x="5280871" y="1494471"/>
                <a:ext cx="365863" cy="315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45" name="Group 56">
            <a:extLst>
              <a:ext uri="{FF2B5EF4-FFF2-40B4-BE49-F238E27FC236}">
                <a16:creationId xmlns:a16="http://schemas.microsoft.com/office/drawing/2014/main" id="{47929C62-66C9-4C0B-853D-941D476A5A44}"/>
              </a:ext>
            </a:extLst>
          </p:cNvPr>
          <p:cNvGrpSpPr/>
          <p:nvPr/>
        </p:nvGrpSpPr>
        <p:grpSpPr>
          <a:xfrm rot="10800000">
            <a:off x="5017874" y="3667951"/>
            <a:ext cx="2403306" cy="3045201"/>
            <a:chOff x="3204849" y="1054371"/>
            <a:chExt cx="2511078" cy="3181758"/>
          </a:xfrm>
          <a:solidFill>
            <a:srgbClr val="4A5A69"/>
          </a:solidFill>
        </p:grpSpPr>
        <p:grpSp>
          <p:nvGrpSpPr>
            <p:cNvPr id="46" name="Group 57">
              <a:extLst>
                <a:ext uri="{FF2B5EF4-FFF2-40B4-BE49-F238E27FC236}">
                  <a16:creationId xmlns:a16="http://schemas.microsoft.com/office/drawing/2014/main" id="{A50B48E1-6B94-4846-B3A5-1AD88F7881C8}"/>
                </a:ext>
              </a:extLst>
            </p:cNvPr>
            <p:cNvGrpSpPr/>
            <p:nvPr/>
          </p:nvGrpSpPr>
          <p:grpSpPr>
            <a:xfrm rot="17100000">
              <a:off x="3204847" y="2532274"/>
              <a:ext cx="1703857" cy="1703854"/>
              <a:chOff x="1626727" y="2060848"/>
              <a:chExt cx="1483889" cy="1483887"/>
            </a:xfrm>
            <a:grpFill/>
          </p:grpSpPr>
          <p:sp>
            <p:nvSpPr>
              <p:cNvPr id="51" name="Block Arc 62">
                <a:extLst>
                  <a:ext uri="{FF2B5EF4-FFF2-40B4-BE49-F238E27FC236}">
                    <a16:creationId xmlns:a16="http://schemas.microsoft.com/office/drawing/2014/main" id="{27444F17-023C-443F-BAAF-044DB36531A6}"/>
                  </a:ext>
                </a:extLst>
              </p:cNvPr>
              <p:cNvSpPr/>
              <p:nvPr/>
            </p:nvSpPr>
            <p:spPr>
              <a:xfrm>
                <a:off x="1626729" y="2060848"/>
                <a:ext cx="1483887" cy="1483887"/>
              </a:xfrm>
              <a:prstGeom prst="blockArc">
                <a:avLst>
                  <a:gd name="adj1" fmla="val 14029105"/>
                  <a:gd name="adj2" fmla="val 18057594"/>
                  <a:gd name="adj3" fmla="val 9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2" name="Block Arc 63">
                <a:extLst>
                  <a:ext uri="{FF2B5EF4-FFF2-40B4-BE49-F238E27FC236}">
                    <a16:creationId xmlns:a16="http://schemas.microsoft.com/office/drawing/2014/main" id="{F8FA01F5-1DFA-4B7A-9F90-2C1E128A24A1}"/>
                  </a:ext>
                </a:extLst>
              </p:cNvPr>
              <p:cNvSpPr/>
              <p:nvPr/>
            </p:nvSpPr>
            <p:spPr>
              <a:xfrm>
                <a:off x="1626729" y="2060848"/>
                <a:ext cx="1483887" cy="1483887"/>
              </a:xfrm>
              <a:prstGeom prst="blockArc">
                <a:avLst>
                  <a:gd name="adj1" fmla="val 18220756"/>
                  <a:gd name="adj2" fmla="val 7283"/>
                  <a:gd name="adj3" fmla="val 94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3" name="Block Arc 64">
                <a:extLst>
                  <a:ext uri="{FF2B5EF4-FFF2-40B4-BE49-F238E27FC236}">
                    <a16:creationId xmlns:a16="http://schemas.microsoft.com/office/drawing/2014/main" id="{75A7E78B-9889-481C-87F0-A22F2E4E735F}"/>
                  </a:ext>
                </a:extLst>
              </p:cNvPr>
              <p:cNvSpPr/>
              <p:nvPr/>
            </p:nvSpPr>
            <p:spPr>
              <a:xfrm>
                <a:off x="1626729" y="2060848"/>
                <a:ext cx="1483887" cy="1483887"/>
              </a:xfrm>
              <a:prstGeom prst="blockArc">
                <a:avLst>
                  <a:gd name="adj1" fmla="val 10800000"/>
                  <a:gd name="adj2" fmla="val 13829634"/>
                  <a:gd name="adj3" fmla="val 856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4" name="Block Arc 65">
                <a:extLst>
                  <a:ext uri="{FF2B5EF4-FFF2-40B4-BE49-F238E27FC236}">
                    <a16:creationId xmlns:a16="http://schemas.microsoft.com/office/drawing/2014/main" id="{C5AE94E5-7A44-4D61-B7C3-48435DC02BD6}"/>
                  </a:ext>
                </a:extLst>
              </p:cNvPr>
              <p:cNvSpPr/>
              <p:nvPr/>
            </p:nvSpPr>
            <p:spPr>
              <a:xfrm flipH="1" flipV="1">
                <a:off x="1626727" y="2060848"/>
                <a:ext cx="1483887" cy="1483887"/>
              </a:xfrm>
              <a:prstGeom prst="blockArc">
                <a:avLst>
                  <a:gd name="adj1" fmla="val 18220756"/>
                  <a:gd name="adj2" fmla="val 21425901"/>
                  <a:gd name="adj3" fmla="val 82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47" name="Group 58">
              <a:extLst>
                <a:ext uri="{FF2B5EF4-FFF2-40B4-BE49-F238E27FC236}">
                  <a16:creationId xmlns:a16="http://schemas.microsoft.com/office/drawing/2014/main" id="{9DFBC2A8-030D-4647-B49C-C30A49ECDF6A}"/>
                </a:ext>
              </a:extLst>
            </p:cNvPr>
            <p:cNvGrpSpPr/>
            <p:nvPr/>
          </p:nvGrpSpPr>
          <p:grpSpPr>
            <a:xfrm>
              <a:off x="3634774" y="1054371"/>
              <a:ext cx="2081153" cy="1703854"/>
              <a:chOff x="3809021" y="802105"/>
              <a:chExt cx="1812481" cy="1483887"/>
            </a:xfrm>
            <a:grpFill/>
          </p:grpSpPr>
          <p:sp>
            <p:nvSpPr>
              <p:cNvPr id="48" name="Block Arc 59">
                <a:extLst>
                  <a:ext uri="{FF2B5EF4-FFF2-40B4-BE49-F238E27FC236}">
                    <a16:creationId xmlns:a16="http://schemas.microsoft.com/office/drawing/2014/main" id="{25C7F779-CBE1-4F75-AC88-72920CB4D8AD}"/>
                  </a:ext>
                </a:extLst>
              </p:cNvPr>
              <p:cNvSpPr/>
              <p:nvPr/>
            </p:nvSpPr>
            <p:spPr>
              <a:xfrm rot="6300000">
                <a:off x="3809021" y="802105"/>
                <a:ext cx="1483887" cy="1483887"/>
              </a:xfrm>
              <a:prstGeom prst="blockArc">
                <a:avLst>
                  <a:gd name="adj1" fmla="val 18220756"/>
                  <a:gd name="adj2" fmla="val 1985"/>
                  <a:gd name="adj3" fmla="val 97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9" name="Rectangle 60">
                <a:extLst>
                  <a:ext uri="{FF2B5EF4-FFF2-40B4-BE49-F238E27FC236}">
                    <a16:creationId xmlns:a16="http://schemas.microsoft.com/office/drawing/2014/main" id="{7B9C9CCD-F873-49F9-B0CC-60719EF532E1}"/>
                  </a:ext>
                </a:extLst>
              </p:cNvPr>
              <p:cNvSpPr/>
              <p:nvPr/>
            </p:nvSpPr>
            <p:spPr>
              <a:xfrm rot="2937747">
                <a:off x="5085546" y="1709905"/>
                <a:ext cx="150312" cy="3905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Isosceles Triangle 61">
                <a:extLst>
                  <a:ext uri="{FF2B5EF4-FFF2-40B4-BE49-F238E27FC236}">
                    <a16:creationId xmlns:a16="http://schemas.microsoft.com/office/drawing/2014/main" id="{5C69677C-B667-4BE5-A8DD-215A90265A8A}"/>
                  </a:ext>
                </a:extLst>
              </p:cNvPr>
              <p:cNvSpPr/>
              <p:nvPr/>
            </p:nvSpPr>
            <p:spPr>
              <a:xfrm rot="3000000">
                <a:off x="5280871" y="1494471"/>
                <a:ext cx="365863" cy="3153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58" name="TextBox 10">
            <a:extLst>
              <a:ext uri="{FF2B5EF4-FFF2-40B4-BE49-F238E27FC236}">
                <a16:creationId xmlns:a16="http://schemas.microsoft.com/office/drawing/2014/main" id="{FF373A13-CE5C-568A-1826-72B9C54CDF37}"/>
              </a:ext>
            </a:extLst>
          </p:cNvPr>
          <p:cNvSpPr txBox="1"/>
          <p:nvPr/>
        </p:nvSpPr>
        <p:spPr>
          <a:xfrm>
            <a:off x="654350" y="2453649"/>
            <a:ext cx="3735399" cy="1323439"/>
          </a:xfrm>
          <a:prstGeom prst="rect">
            <a:avLst/>
          </a:prstGeom>
          <a:noFill/>
        </p:spPr>
        <p:txBody>
          <a:bodyPr wrap="square" rtlCol="0">
            <a:spAutoFit/>
          </a:bodyPr>
          <a:lstStyle/>
          <a:p>
            <a:r>
              <a:rPr lang="en-US" altLang="zh-CN" sz="1600" b="1" i="0" dirty="0">
                <a:effectLst/>
                <a:latin typeface="Calibri (正文)"/>
              </a:rPr>
              <a:t>Multiplayer online battle arena</a:t>
            </a:r>
            <a:r>
              <a:rPr lang="en-US" altLang="zh-CN" sz="1600" b="0" i="0" dirty="0">
                <a:effectLst/>
                <a:latin typeface="Calibri (正文)"/>
              </a:rPr>
              <a:t> (</a:t>
            </a:r>
            <a:r>
              <a:rPr lang="en-US" altLang="zh-CN" sz="1600" b="1" i="0" dirty="0">
                <a:effectLst/>
                <a:latin typeface="Calibri (正文)"/>
              </a:rPr>
              <a:t>MOBA</a:t>
            </a:r>
            <a:r>
              <a:rPr lang="en-US" altLang="zh-CN" sz="1600" dirty="0">
                <a:latin typeface="Calibri (正文)"/>
              </a:rPr>
              <a:t>)</a:t>
            </a:r>
            <a:r>
              <a:rPr lang="en-US" altLang="zh-CN" sz="1600" b="0" i="0" dirty="0">
                <a:effectLst/>
                <a:latin typeface="Calibri (正文)"/>
              </a:rPr>
              <a:t>  </a:t>
            </a:r>
          </a:p>
          <a:p>
            <a:r>
              <a:rPr lang="en-US" altLang="zh-CN" sz="1600" b="0" i="0" dirty="0">
                <a:effectLst/>
                <a:latin typeface="Calibri (正文)"/>
              </a:rPr>
              <a:t>is a </a:t>
            </a:r>
            <a:r>
              <a:rPr lang="en-US" altLang="zh-CN" sz="1600" dirty="0">
                <a:latin typeface="Calibri (正文)"/>
              </a:rPr>
              <a:t>subgenre</a:t>
            </a:r>
            <a:r>
              <a:rPr lang="en-US" altLang="zh-CN" sz="1600" b="0" i="0" dirty="0">
                <a:effectLst/>
                <a:latin typeface="Calibri (正文)"/>
              </a:rPr>
              <a:t> of </a:t>
            </a:r>
            <a:r>
              <a:rPr lang="en-US" altLang="zh-CN" sz="1600" dirty="0">
                <a:latin typeface="Calibri (正文)"/>
              </a:rPr>
              <a:t>strategy video games</a:t>
            </a:r>
            <a:r>
              <a:rPr lang="en-US" altLang="zh-CN" sz="1600" b="0" i="0" dirty="0">
                <a:effectLst/>
                <a:latin typeface="Calibri (正文)"/>
              </a:rPr>
              <a:t> in which two teams of </a:t>
            </a:r>
            <a:r>
              <a:rPr lang="en-US" altLang="zh-CN" sz="1600" b="0" i="0" dirty="0">
                <a:effectLst/>
                <a:latin typeface="+mj-lt"/>
              </a:rPr>
              <a:t>players</a:t>
            </a:r>
            <a:r>
              <a:rPr lang="en-US" altLang="zh-CN" sz="1600" b="0" i="0" dirty="0">
                <a:effectLst/>
                <a:latin typeface="Calibri (正文)"/>
              </a:rPr>
              <a:t> compete against each other on a predefined battlefield.</a:t>
            </a:r>
            <a:endParaRPr lang="en-US" altLang="ko-KR" sz="1600" dirty="0">
              <a:latin typeface="Calibri (正文)"/>
              <a:cs typeface="Arial" pitchFamily="34" charset="0"/>
            </a:endParaRPr>
          </a:p>
        </p:txBody>
      </p:sp>
      <p:sp>
        <p:nvSpPr>
          <p:cNvPr id="59" name="文本框 58">
            <a:extLst>
              <a:ext uri="{FF2B5EF4-FFF2-40B4-BE49-F238E27FC236}">
                <a16:creationId xmlns:a16="http://schemas.microsoft.com/office/drawing/2014/main" id="{718A14C2-707C-55BB-C2F6-4AA288A89CF7}"/>
              </a:ext>
            </a:extLst>
          </p:cNvPr>
          <p:cNvSpPr txBox="1"/>
          <p:nvPr/>
        </p:nvSpPr>
        <p:spPr>
          <a:xfrm>
            <a:off x="1610278" y="1648066"/>
            <a:ext cx="1503467" cy="584775"/>
          </a:xfrm>
          <a:prstGeom prst="rect">
            <a:avLst/>
          </a:prstGeom>
          <a:noFill/>
        </p:spPr>
        <p:txBody>
          <a:bodyPr wrap="square" rtlCol="0">
            <a:spAutoFit/>
          </a:bodyPr>
          <a:lstStyle/>
          <a:p>
            <a:pPr algn="ctr"/>
            <a:r>
              <a:rPr lang="en-US" altLang="zh-CN" sz="3200" dirty="0">
                <a:solidFill>
                  <a:srgbClr val="4A5A69"/>
                </a:solidFill>
                <a:latin typeface="Century Gothic" panose="020B0502020202020204" pitchFamily="34" charset="0"/>
                <a:ea typeface="方正清刻本悦宋简体" panose="02000000000000000000" pitchFamily="2" charset="-122"/>
              </a:rPr>
              <a:t>MOBA</a:t>
            </a:r>
            <a:endParaRPr lang="zh-CN" altLang="en-US" sz="3200" dirty="0">
              <a:solidFill>
                <a:srgbClr val="4A5A69"/>
              </a:solidFill>
              <a:latin typeface="Century Gothic" panose="020B0502020202020204" pitchFamily="34" charset="0"/>
              <a:ea typeface="方正清刻本悦宋简体" panose="02000000000000000000" pitchFamily="2" charset="-122"/>
            </a:endParaRPr>
          </a:p>
        </p:txBody>
      </p:sp>
      <p:pic>
        <p:nvPicPr>
          <p:cNvPr id="1026" name="Picture 2" descr="陈宇对王者荣耀CN 发表的评价| TapTap 发现好游戏">
            <a:extLst>
              <a:ext uri="{FF2B5EF4-FFF2-40B4-BE49-F238E27FC236}">
                <a16:creationId xmlns:a16="http://schemas.microsoft.com/office/drawing/2014/main" id="{5394DB97-D72A-76AF-3EE3-6DC3A0CBE5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4091" y="4148267"/>
            <a:ext cx="878589" cy="8785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英雄联盟- 维基百科，自由的百科全书">
            <a:extLst>
              <a:ext uri="{FF2B5EF4-FFF2-40B4-BE49-F238E27FC236}">
                <a16:creationId xmlns:a16="http://schemas.microsoft.com/office/drawing/2014/main" id="{89AD4E2F-E7F0-FF74-E1A7-EE849D6B67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971" y="4148267"/>
            <a:ext cx="878589" cy="8785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ta 2 Png Logo - Dota 2 Logo Png - Free Transparent PNG Download - PNGkey">
            <a:extLst>
              <a:ext uri="{FF2B5EF4-FFF2-40B4-BE49-F238E27FC236}">
                <a16:creationId xmlns:a16="http://schemas.microsoft.com/office/drawing/2014/main" id="{71E10804-2108-7420-4137-A0171799F0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2904" y="4143665"/>
            <a:ext cx="1053093" cy="9720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0CDE354-7A5D-0023-70F1-70FFD17802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1012" y="4145965"/>
            <a:ext cx="883191" cy="883191"/>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a:extLst>
              <a:ext uri="{FF2B5EF4-FFF2-40B4-BE49-F238E27FC236}">
                <a16:creationId xmlns:a16="http://schemas.microsoft.com/office/drawing/2014/main" id="{13F07A8E-0C2E-4324-3945-FD48A60493C9}"/>
              </a:ext>
            </a:extLst>
          </p:cNvPr>
          <p:cNvSpPr txBox="1"/>
          <p:nvPr/>
        </p:nvSpPr>
        <p:spPr>
          <a:xfrm>
            <a:off x="7880402" y="1709620"/>
            <a:ext cx="3401156" cy="461665"/>
          </a:xfrm>
          <a:prstGeom prst="rect">
            <a:avLst/>
          </a:prstGeom>
          <a:noFill/>
        </p:spPr>
        <p:txBody>
          <a:bodyPr wrap="square" rtlCol="0">
            <a:spAutoFit/>
          </a:bodyPr>
          <a:lstStyle/>
          <a:p>
            <a:pPr algn="ctr"/>
            <a:r>
              <a:rPr lang="en-US" altLang="zh-CN" sz="2400" dirty="0">
                <a:solidFill>
                  <a:srgbClr val="4A5A69"/>
                </a:solidFill>
                <a:latin typeface="Century Gothic" panose="020B0502020202020204" pitchFamily="34" charset="0"/>
                <a:ea typeface="方正清刻本悦宋简体" panose="02000000000000000000" pitchFamily="2" charset="-122"/>
              </a:rPr>
              <a:t>Tower </a:t>
            </a:r>
            <a:r>
              <a:rPr lang="en-US" altLang="zh-CN" sz="2400" dirty="0" err="1">
                <a:solidFill>
                  <a:srgbClr val="4A5A69"/>
                </a:solidFill>
                <a:latin typeface="Century Gothic" panose="020B0502020202020204" pitchFamily="34" charset="0"/>
                <a:ea typeface="方正清刻本悦宋简体" panose="02000000000000000000" pitchFamily="2" charset="-122"/>
              </a:rPr>
              <a:t>Denfense</a:t>
            </a:r>
            <a:endParaRPr lang="zh-CN" altLang="en-US" sz="2400" dirty="0">
              <a:solidFill>
                <a:srgbClr val="4A5A69"/>
              </a:solidFill>
              <a:latin typeface="Century Gothic" panose="020B0502020202020204" pitchFamily="34" charset="0"/>
              <a:ea typeface="方正清刻本悦宋简体" panose="02000000000000000000" pitchFamily="2" charset="-122"/>
            </a:endParaRPr>
          </a:p>
        </p:txBody>
      </p:sp>
      <p:pic>
        <p:nvPicPr>
          <p:cNvPr id="1034" name="Picture 10" descr="upload.wikimedia.org/wikipedia/zh/thumb/a/a8/%E...">
            <a:extLst>
              <a:ext uri="{FF2B5EF4-FFF2-40B4-BE49-F238E27FC236}">
                <a16:creationId xmlns:a16="http://schemas.microsoft.com/office/drawing/2014/main" id="{4CF4A309-513B-9D66-D0AA-BC06DA77D4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8694" y="4143665"/>
            <a:ext cx="883191" cy="883191"/>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0">
            <a:extLst>
              <a:ext uri="{FF2B5EF4-FFF2-40B4-BE49-F238E27FC236}">
                <a16:creationId xmlns:a16="http://schemas.microsoft.com/office/drawing/2014/main" id="{D81870F3-055D-D87E-8AD9-74D85C5D07FD}"/>
              </a:ext>
            </a:extLst>
          </p:cNvPr>
          <p:cNvSpPr txBox="1"/>
          <p:nvPr/>
        </p:nvSpPr>
        <p:spPr>
          <a:xfrm>
            <a:off x="7832048" y="2453648"/>
            <a:ext cx="3735399" cy="1323439"/>
          </a:xfrm>
          <a:prstGeom prst="rect">
            <a:avLst/>
          </a:prstGeom>
          <a:noFill/>
        </p:spPr>
        <p:txBody>
          <a:bodyPr wrap="square" rtlCol="0">
            <a:spAutoFit/>
          </a:bodyPr>
          <a:lstStyle/>
          <a:p>
            <a:r>
              <a:rPr lang="en-US" altLang="zh-CN" sz="1600" b="1" i="0" dirty="0">
                <a:effectLst/>
                <a:latin typeface="Calibri (正文)"/>
              </a:rPr>
              <a:t>Tower defense game </a:t>
            </a:r>
            <a:r>
              <a:rPr lang="en-US" altLang="zh-CN" sz="1600" i="0" dirty="0">
                <a:effectLst/>
                <a:latin typeface="Calibri (正文)"/>
              </a:rPr>
              <a:t>refers to a type of real-time strategy computer game that builds turrets or similar structures on the map to prevent the enemy from reaching the fortress in the game.</a:t>
            </a:r>
            <a:endParaRPr lang="en-US" altLang="ko-KR" sz="1600" dirty="0">
              <a:latin typeface="Calibri (正文)"/>
              <a:cs typeface="Arial" pitchFamily="34" charset="0"/>
            </a:endParaRPr>
          </a:p>
        </p:txBody>
      </p:sp>
    </p:spTree>
    <p:extLst>
      <p:ext uri="{BB962C8B-B14F-4D97-AF65-F5344CB8AC3E}">
        <p14:creationId xmlns:p14="http://schemas.microsoft.com/office/powerpoint/2010/main" val="83607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par>
                                <p:cTn id="17" presetID="10"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32"/>
                                        </p:tgtEl>
                                        <p:attrNameLst>
                                          <p:attrName>style.visibility</p:attrName>
                                        </p:attrNameLst>
                                      </p:cBhvr>
                                      <p:to>
                                        <p:strVal val="visible"/>
                                      </p:to>
                                    </p:set>
                                    <p:animEffect transition="in" filter="fade">
                                      <p:cBhvr>
                                        <p:cTn id="30" dur="500"/>
                                        <p:tgtEl>
                                          <p:spTgt spid="1032"/>
                                        </p:tgtEl>
                                      </p:cBhvr>
                                    </p:animEffect>
                                  </p:childTnLst>
                                </p:cTn>
                              </p:par>
                              <p:par>
                                <p:cTn id="31" presetID="10" presetClass="entr" presetSubtype="0" fill="hold" nodeType="withEffect">
                                  <p:stCondLst>
                                    <p:cond delay="0"/>
                                  </p:stCondLst>
                                  <p:childTnLst>
                                    <p:set>
                                      <p:cBhvr>
                                        <p:cTn id="32" dur="1" fill="hold">
                                          <p:stCondLst>
                                            <p:cond delay="0"/>
                                          </p:stCondLst>
                                        </p:cTn>
                                        <p:tgtEl>
                                          <p:spTgt spid="1034"/>
                                        </p:tgtEl>
                                        <p:attrNameLst>
                                          <p:attrName>style.visibility</p:attrName>
                                        </p:attrNameLst>
                                      </p:cBhvr>
                                      <p:to>
                                        <p:strVal val="visible"/>
                                      </p:to>
                                    </p:set>
                                    <p:animEffect transition="in" filter="fade">
                                      <p:cBhvr>
                                        <p:cTn id="33"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2"/>
          <p:cNvSpPr txBox="1"/>
          <p:nvPr/>
        </p:nvSpPr>
        <p:spPr>
          <a:xfrm>
            <a:off x="2328059" y="4184952"/>
            <a:ext cx="3830913"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600">
                <a:solidFill>
                  <a:srgbClr val="92A3B8"/>
                </a:solidFill>
                <a:latin typeface="Tahoma"/>
                <a:ea typeface="Tahoma"/>
                <a:cs typeface="Tahoma"/>
                <a:sym typeface="Tahoma"/>
              </a:defRPr>
            </a:lvl1pPr>
          </a:lstStyle>
          <a:p>
            <a:r>
              <a:rPr dirty="0"/>
              <a:t>Basic rules of our game</a:t>
            </a:r>
          </a:p>
        </p:txBody>
      </p:sp>
      <p:sp>
        <p:nvSpPr>
          <p:cNvPr id="138" name="文本框 3"/>
          <p:cNvSpPr txBox="1"/>
          <p:nvPr/>
        </p:nvSpPr>
        <p:spPr>
          <a:xfrm>
            <a:off x="2288814" y="3205748"/>
            <a:ext cx="3357648"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400" spc="300">
                <a:solidFill>
                  <a:srgbClr val="4A5A69"/>
                </a:solidFill>
                <a:latin typeface="方正清刻本悦宋简体"/>
                <a:ea typeface="方正清刻本悦宋简体"/>
                <a:cs typeface="方正清刻本悦宋简体"/>
                <a:sym typeface="方正清刻本悦宋简体"/>
              </a:defRPr>
            </a:lvl1pPr>
          </a:lstStyle>
          <a:p>
            <a:r>
              <a:rPr dirty="0">
                <a:latin typeface="Century Gothic" panose="020B0502020202020204" pitchFamily="34" charset="0"/>
              </a:rPr>
              <a:t>Gameplay</a:t>
            </a:r>
          </a:p>
        </p:txBody>
      </p:sp>
      <p:sp>
        <p:nvSpPr>
          <p:cNvPr id="139" name="文本框 7"/>
          <p:cNvSpPr txBox="1"/>
          <p:nvPr/>
        </p:nvSpPr>
        <p:spPr>
          <a:xfrm>
            <a:off x="2288814" y="2404267"/>
            <a:ext cx="2738743" cy="77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solidFill>
                  <a:srgbClr val="92A3B8"/>
                </a:solidFill>
                <a:latin typeface="Century Gothic"/>
                <a:ea typeface="Century Gothic"/>
                <a:cs typeface="Century Gothic"/>
                <a:sym typeface="Century Gothic"/>
              </a:defRPr>
            </a:lvl1pPr>
          </a:lstStyle>
          <a:p>
            <a:r>
              <a:t>PART 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 Placeholder 1"/>
          <p:cNvSpPr txBox="1">
            <a:spLocks noGrp="1"/>
          </p:cNvSpPr>
          <p:nvPr>
            <p:ph type="body" sz="quarter" idx="4294967295"/>
          </p:nvPr>
        </p:nvSpPr>
        <p:spPr>
          <a:xfrm>
            <a:off x="475054" y="5140539"/>
            <a:ext cx="11664620" cy="768086"/>
          </a:xfrm>
          <a:prstGeom prst="rect">
            <a:avLst/>
          </a:prstGeom>
        </p:spPr>
        <p:txBody>
          <a:bodyPr/>
          <a:lstStyle>
            <a:lvl1pPr>
              <a:defRPr b="1">
                <a:solidFill>
                  <a:srgbClr val="4A5A69"/>
                </a:solidFill>
              </a:defRPr>
            </a:lvl1pPr>
          </a:lstStyle>
          <a:p>
            <a:r>
              <a:rPr dirty="0"/>
              <a:t>Mix of MOBA(Multiplayer Online Battle Arena) and TD(Tower Defense)</a:t>
            </a:r>
          </a:p>
        </p:txBody>
      </p:sp>
      <p:pic>
        <p:nvPicPr>
          <p:cNvPr id="142" name="Image" descr="Image"/>
          <p:cNvPicPr>
            <a:picLocks noChangeAspect="1"/>
          </p:cNvPicPr>
          <p:nvPr/>
        </p:nvPicPr>
        <p:blipFill>
          <a:blip r:embed="rId2"/>
          <a:stretch>
            <a:fillRect/>
          </a:stretch>
        </p:blipFill>
        <p:spPr>
          <a:xfrm>
            <a:off x="52983" y="37542"/>
            <a:ext cx="3459364" cy="2254650"/>
          </a:xfrm>
          <a:prstGeom prst="rect">
            <a:avLst/>
          </a:prstGeom>
          <a:ln w="12700">
            <a:miter lim="400000"/>
          </a:ln>
        </p:spPr>
      </p:pic>
      <p:pic>
        <p:nvPicPr>
          <p:cNvPr id="143" name="Image" descr="Image"/>
          <p:cNvPicPr>
            <a:picLocks noChangeAspect="1"/>
          </p:cNvPicPr>
          <p:nvPr/>
        </p:nvPicPr>
        <p:blipFill>
          <a:blip r:embed="rId3"/>
          <a:stretch>
            <a:fillRect/>
          </a:stretch>
        </p:blipFill>
        <p:spPr>
          <a:xfrm>
            <a:off x="3687551" y="37542"/>
            <a:ext cx="4063769" cy="2254650"/>
          </a:xfrm>
          <a:prstGeom prst="rect">
            <a:avLst/>
          </a:prstGeom>
          <a:ln w="12700">
            <a:miter lim="400000"/>
          </a:ln>
        </p:spPr>
      </p:pic>
      <p:pic>
        <p:nvPicPr>
          <p:cNvPr id="144" name="Image" descr="Image"/>
          <p:cNvPicPr>
            <a:picLocks noChangeAspect="1"/>
          </p:cNvPicPr>
          <p:nvPr/>
        </p:nvPicPr>
        <p:blipFill>
          <a:blip r:embed="rId4"/>
          <a:stretch>
            <a:fillRect/>
          </a:stretch>
        </p:blipFill>
        <p:spPr>
          <a:xfrm>
            <a:off x="3432270" y="2312889"/>
            <a:ext cx="4063769" cy="2275711"/>
          </a:xfrm>
          <a:prstGeom prst="rect">
            <a:avLst/>
          </a:prstGeom>
          <a:ln w="12700">
            <a:miter lim="400000"/>
          </a:ln>
        </p:spPr>
      </p:pic>
      <p:pic>
        <p:nvPicPr>
          <p:cNvPr id="145" name="Image" descr="Image"/>
          <p:cNvPicPr>
            <a:picLocks noChangeAspect="1"/>
          </p:cNvPicPr>
          <p:nvPr/>
        </p:nvPicPr>
        <p:blipFill>
          <a:blip r:embed="rId5"/>
          <a:stretch>
            <a:fillRect/>
          </a:stretch>
        </p:blipFill>
        <p:spPr>
          <a:xfrm>
            <a:off x="7600227" y="2333951"/>
            <a:ext cx="4509298" cy="225464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文本框 4"/>
          <p:cNvSpPr txBox="1"/>
          <p:nvPr/>
        </p:nvSpPr>
        <p:spPr>
          <a:xfrm>
            <a:off x="4537699" y="513102"/>
            <a:ext cx="2741389"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a:solidFill>
                  <a:srgbClr val="4A5A69"/>
                </a:solidFill>
                <a:latin typeface="方正清刻本悦宋简体"/>
                <a:ea typeface="方正清刻本悦宋简体"/>
                <a:cs typeface="方正清刻本悦宋简体"/>
                <a:sym typeface="方正清刻本悦宋简体"/>
              </a:defRPr>
            </a:lvl1pPr>
          </a:lstStyle>
          <a:p>
            <a:r>
              <a:rPr dirty="0">
                <a:latin typeface="Calibri (正文)"/>
              </a:rPr>
              <a:t>Two players battle</a:t>
            </a:r>
          </a:p>
        </p:txBody>
      </p:sp>
      <p:sp>
        <p:nvSpPr>
          <p:cNvPr id="148" name="矩形 5"/>
          <p:cNvSpPr txBox="1"/>
          <p:nvPr/>
        </p:nvSpPr>
        <p:spPr>
          <a:xfrm>
            <a:off x="5605361" y="1023155"/>
            <a:ext cx="3152815" cy="294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300">
                <a:solidFill>
                  <a:srgbClr val="92A3B8"/>
                </a:solidFill>
                <a:latin typeface="Tahoma"/>
                <a:ea typeface="Tahoma"/>
                <a:cs typeface="Tahoma"/>
                <a:sym typeface="Tahoma"/>
              </a:defRPr>
            </a:lvl1pPr>
          </a:lstStyle>
          <a:p>
            <a:r>
              <a:rPr dirty="0"/>
              <a:t>1 vs 1</a:t>
            </a:r>
          </a:p>
        </p:txBody>
      </p:sp>
      <p:sp>
        <p:nvSpPr>
          <p:cNvPr id="149" name="Group 32"/>
          <p:cNvSpPr/>
          <p:nvPr/>
        </p:nvSpPr>
        <p:spPr>
          <a:xfrm>
            <a:off x="7769751" y="1870491"/>
            <a:ext cx="3447605" cy="3385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b="1">
                <a:solidFill>
                  <a:srgbClr val="404040"/>
                </a:solidFill>
              </a:defRPr>
            </a:lvl1pPr>
          </a:lstStyle>
          <a:p>
            <a:r>
              <a:rPr sz="1600" dirty="0"/>
              <a:t>Dogface and Skills</a:t>
            </a:r>
          </a:p>
        </p:txBody>
      </p:sp>
      <p:sp>
        <p:nvSpPr>
          <p:cNvPr id="150" name="Group 37"/>
          <p:cNvSpPr/>
          <p:nvPr/>
        </p:nvSpPr>
        <p:spPr>
          <a:xfrm>
            <a:off x="214860" y="3815833"/>
            <a:ext cx="4119154" cy="3385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r">
              <a:defRPr sz="1200" b="1">
                <a:solidFill>
                  <a:srgbClr val="404040"/>
                </a:solidFill>
              </a:defRPr>
            </a:lvl1pPr>
          </a:lstStyle>
          <a:p>
            <a:r>
              <a:rPr sz="1600" dirty="0"/>
              <a:t>Use weapons on the crystal to shoot opponent</a:t>
            </a:r>
          </a:p>
        </p:txBody>
      </p:sp>
      <p:sp>
        <p:nvSpPr>
          <p:cNvPr id="151" name="Rectangle 16"/>
          <p:cNvSpPr/>
          <p:nvPr/>
        </p:nvSpPr>
        <p:spPr>
          <a:xfrm rot="2700000">
            <a:off x="5405632" y="3062130"/>
            <a:ext cx="338012" cy="605992"/>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12296" y="26"/>
                  <a:pt x="13869" y="651"/>
                  <a:pt x="14004" y="1665"/>
                </a:cubicBezTo>
                <a:cubicBezTo>
                  <a:pt x="14352" y="2941"/>
                  <a:pt x="12417" y="3255"/>
                  <a:pt x="12966" y="4789"/>
                </a:cubicBezTo>
                <a:lnTo>
                  <a:pt x="21600" y="4789"/>
                </a:lnTo>
                <a:lnTo>
                  <a:pt x="21600" y="9598"/>
                </a:lnTo>
                <a:cubicBezTo>
                  <a:pt x="18932" y="9873"/>
                  <a:pt x="18357" y="8821"/>
                  <a:pt x="16095" y="9013"/>
                </a:cubicBezTo>
                <a:cubicBezTo>
                  <a:pt x="14278" y="9088"/>
                  <a:pt x="13156" y="9965"/>
                  <a:pt x="13110" y="10796"/>
                </a:cubicBezTo>
                <a:cubicBezTo>
                  <a:pt x="13141" y="11525"/>
                  <a:pt x="14300" y="12602"/>
                  <a:pt x="16464" y="12611"/>
                </a:cubicBezTo>
                <a:cubicBezTo>
                  <a:pt x="19082" y="12461"/>
                  <a:pt x="18698" y="11745"/>
                  <a:pt x="21600" y="11809"/>
                </a:cubicBezTo>
                <a:lnTo>
                  <a:pt x="21600" y="16837"/>
                </a:lnTo>
                <a:lnTo>
                  <a:pt x="12611" y="16837"/>
                </a:lnTo>
                <a:cubicBezTo>
                  <a:pt x="12479" y="18486"/>
                  <a:pt x="13776" y="18261"/>
                  <a:pt x="14047" y="19730"/>
                </a:cubicBezTo>
                <a:cubicBezTo>
                  <a:pt x="14031" y="20937"/>
                  <a:pt x="12100" y="21583"/>
                  <a:pt x="10793" y="21600"/>
                </a:cubicBezTo>
                <a:cubicBezTo>
                  <a:pt x="9304" y="21574"/>
                  <a:pt x="7731" y="20949"/>
                  <a:pt x="7596" y="19935"/>
                </a:cubicBezTo>
                <a:cubicBezTo>
                  <a:pt x="7250" y="18666"/>
                  <a:pt x="9161" y="18349"/>
                  <a:pt x="8639" y="16837"/>
                </a:cubicBezTo>
                <a:lnTo>
                  <a:pt x="0" y="16837"/>
                </a:lnTo>
                <a:lnTo>
                  <a:pt x="0" y="11894"/>
                </a:lnTo>
                <a:cubicBezTo>
                  <a:pt x="2766" y="11582"/>
                  <a:pt x="3326" y="12666"/>
                  <a:pt x="5620" y="12472"/>
                </a:cubicBezTo>
                <a:cubicBezTo>
                  <a:pt x="7437" y="12396"/>
                  <a:pt x="8558" y="11519"/>
                  <a:pt x="8604" y="10688"/>
                </a:cubicBezTo>
                <a:cubicBezTo>
                  <a:pt x="8574" y="9959"/>
                  <a:pt x="7415" y="8882"/>
                  <a:pt x="5251" y="8873"/>
                </a:cubicBezTo>
                <a:cubicBezTo>
                  <a:pt x="2598" y="9025"/>
                  <a:pt x="3027" y="9758"/>
                  <a:pt x="0" y="9673"/>
                </a:cubicBezTo>
                <a:lnTo>
                  <a:pt x="0" y="4789"/>
                </a:lnTo>
                <a:lnTo>
                  <a:pt x="8988" y="4789"/>
                </a:lnTo>
                <a:cubicBezTo>
                  <a:pt x="9135" y="3112"/>
                  <a:pt x="7825" y="3347"/>
                  <a:pt x="7554" y="1870"/>
                </a:cubicBezTo>
                <a:cubicBezTo>
                  <a:pt x="7569" y="663"/>
                  <a:pt x="9500" y="17"/>
                  <a:pt x="10807" y="0"/>
                </a:cubicBezTo>
                <a:close/>
              </a:path>
            </a:pathLst>
          </a:custGeom>
          <a:solidFill>
            <a:srgbClr val="C1CBD7"/>
          </a:solidFill>
          <a:ln w="12700">
            <a:miter lim="400000"/>
          </a:ln>
        </p:spPr>
        <p:txBody>
          <a:bodyPr lIns="45719" rIns="45719" anchor="ctr"/>
          <a:lstStyle/>
          <a:p>
            <a:pPr algn="ctr">
              <a:defRPr>
                <a:solidFill>
                  <a:srgbClr val="FFFFFF"/>
                </a:solidFill>
              </a:defRPr>
            </a:pPr>
            <a:endParaRPr/>
          </a:p>
        </p:txBody>
      </p:sp>
      <p:sp>
        <p:nvSpPr>
          <p:cNvPr id="152" name="Rectangle 9"/>
          <p:cNvSpPr/>
          <p:nvPr/>
        </p:nvSpPr>
        <p:spPr>
          <a:xfrm>
            <a:off x="6458337" y="4284970"/>
            <a:ext cx="418782" cy="392017"/>
          </a:xfrm>
          <a:custGeom>
            <a:avLst/>
            <a:gdLst/>
            <a:ahLst/>
            <a:cxnLst>
              <a:cxn ang="0">
                <a:pos x="wd2" y="hd2"/>
              </a:cxn>
              <a:cxn ang="5400000">
                <a:pos x="wd2" y="hd2"/>
              </a:cxn>
              <a:cxn ang="10800000">
                <a:pos x="wd2" y="hd2"/>
              </a:cxn>
              <a:cxn ang="16200000">
                <a:pos x="wd2" y="hd2"/>
              </a:cxn>
            </a:cxnLst>
            <a:rect l="0" t="0" r="r" b="b"/>
            <a:pathLst>
              <a:path w="21600" h="21593" extrusionOk="0">
                <a:moveTo>
                  <a:pt x="10511" y="19779"/>
                </a:moveTo>
                <a:cubicBezTo>
                  <a:pt x="10511" y="19784"/>
                  <a:pt x="11089" y="19882"/>
                  <a:pt x="11089" y="19779"/>
                </a:cubicBezTo>
                <a:lnTo>
                  <a:pt x="11089" y="19767"/>
                </a:lnTo>
                <a:cubicBezTo>
                  <a:pt x="14567" y="18551"/>
                  <a:pt x="16297" y="17803"/>
                  <a:pt x="19942" y="19292"/>
                </a:cubicBezTo>
                <a:lnTo>
                  <a:pt x="20006" y="3752"/>
                </a:lnTo>
                <a:lnTo>
                  <a:pt x="19034" y="3752"/>
                </a:lnTo>
                <a:cubicBezTo>
                  <a:pt x="19048" y="8368"/>
                  <a:pt x="19062" y="12984"/>
                  <a:pt x="19076" y="17600"/>
                </a:cubicBezTo>
                <a:cubicBezTo>
                  <a:pt x="16559" y="16504"/>
                  <a:pt x="13683" y="17368"/>
                  <a:pt x="11089" y="19688"/>
                </a:cubicBezTo>
                <a:lnTo>
                  <a:pt x="11089" y="2862"/>
                </a:lnTo>
                <a:cubicBezTo>
                  <a:pt x="12643" y="1065"/>
                  <a:pt x="14106" y="15"/>
                  <a:pt x="16040" y="0"/>
                </a:cubicBezTo>
                <a:cubicBezTo>
                  <a:pt x="16920" y="-7"/>
                  <a:pt x="17897" y="200"/>
                  <a:pt x="19024" y="648"/>
                </a:cubicBezTo>
                <a:cubicBezTo>
                  <a:pt x="19027" y="1454"/>
                  <a:pt x="19029" y="2259"/>
                  <a:pt x="19032" y="3064"/>
                </a:cubicBezTo>
                <a:lnTo>
                  <a:pt x="20804" y="3050"/>
                </a:lnTo>
                <a:lnTo>
                  <a:pt x="20804" y="5256"/>
                </a:lnTo>
                <a:lnTo>
                  <a:pt x="21600" y="5256"/>
                </a:lnTo>
                <a:lnTo>
                  <a:pt x="21600" y="21593"/>
                </a:lnTo>
                <a:lnTo>
                  <a:pt x="0" y="21593"/>
                </a:lnTo>
                <a:lnTo>
                  <a:pt x="0" y="5256"/>
                </a:lnTo>
                <a:lnTo>
                  <a:pt x="683" y="5256"/>
                </a:lnTo>
                <a:lnTo>
                  <a:pt x="683" y="3050"/>
                </a:lnTo>
                <a:lnTo>
                  <a:pt x="2568" y="3064"/>
                </a:lnTo>
                <a:cubicBezTo>
                  <a:pt x="2571" y="2259"/>
                  <a:pt x="2573" y="1454"/>
                  <a:pt x="2576" y="648"/>
                </a:cubicBezTo>
                <a:cubicBezTo>
                  <a:pt x="3703" y="200"/>
                  <a:pt x="4680" y="-7"/>
                  <a:pt x="5560" y="0"/>
                </a:cubicBezTo>
                <a:cubicBezTo>
                  <a:pt x="7494" y="15"/>
                  <a:pt x="8957" y="1065"/>
                  <a:pt x="10511" y="2862"/>
                </a:cubicBezTo>
                <a:lnTo>
                  <a:pt x="10511" y="19688"/>
                </a:lnTo>
                <a:cubicBezTo>
                  <a:pt x="7917" y="17368"/>
                  <a:pt x="5041" y="16504"/>
                  <a:pt x="2524" y="17600"/>
                </a:cubicBezTo>
                <a:lnTo>
                  <a:pt x="2566" y="3752"/>
                </a:lnTo>
                <a:lnTo>
                  <a:pt x="1594" y="3752"/>
                </a:lnTo>
                <a:lnTo>
                  <a:pt x="1531" y="19156"/>
                </a:lnTo>
                <a:cubicBezTo>
                  <a:pt x="5155" y="17558"/>
                  <a:pt x="7212" y="18697"/>
                  <a:pt x="10511" y="19767"/>
                </a:cubicBezTo>
              </a:path>
            </a:pathLst>
          </a:custGeom>
          <a:solidFill>
            <a:srgbClr val="4A5A69"/>
          </a:solidFill>
          <a:ln w="12700">
            <a:miter lim="400000"/>
          </a:ln>
        </p:spPr>
        <p:txBody>
          <a:bodyPr lIns="45719" rIns="45719" anchor="ctr"/>
          <a:lstStyle/>
          <a:p>
            <a:pPr algn="ctr">
              <a:defRPr>
                <a:solidFill>
                  <a:srgbClr val="FFFFFF"/>
                </a:solidFill>
              </a:defRPr>
            </a:pPr>
            <a:endParaRPr/>
          </a:p>
        </p:txBody>
      </p:sp>
      <p:grpSp>
        <p:nvGrpSpPr>
          <p:cNvPr id="162" name="Group 55"/>
          <p:cNvGrpSpPr/>
          <p:nvPr/>
        </p:nvGrpSpPr>
        <p:grpSpPr>
          <a:xfrm>
            <a:off x="4674019" y="1814684"/>
            <a:ext cx="2588784" cy="2523235"/>
            <a:chOff x="0" y="23823"/>
            <a:chExt cx="2588782" cy="2523233"/>
          </a:xfrm>
        </p:grpSpPr>
        <p:grpSp>
          <p:nvGrpSpPr>
            <p:cNvPr id="157" name="Group 33"/>
            <p:cNvGrpSpPr/>
            <p:nvPr/>
          </p:nvGrpSpPr>
          <p:grpSpPr>
            <a:xfrm>
              <a:off x="0" y="621682"/>
              <a:ext cx="1469906" cy="1925376"/>
              <a:chOff x="0" y="0"/>
              <a:chExt cx="1469905" cy="1925375"/>
            </a:xfrm>
          </p:grpSpPr>
          <p:sp>
            <p:nvSpPr>
              <p:cNvPr id="153" name="Block Arc 42"/>
              <p:cNvSpPr/>
              <p:nvPr/>
            </p:nvSpPr>
            <p:spPr>
              <a:xfrm rot="17100000">
                <a:off x="-199574" y="679033"/>
                <a:ext cx="900803" cy="277984"/>
              </a:xfrm>
              <a:custGeom>
                <a:avLst/>
                <a:gdLst/>
                <a:ahLst/>
                <a:cxnLst>
                  <a:cxn ang="0">
                    <a:pos x="wd2" y="hd2"/>
                  </a:cxn>
                  <a:cxn ang="5400000">
                    <a:pos x="wd2" y="hd2"/>
                  </a:cxn>
                  <a:cxn ang="10800000">
                    <a:pos x="wd2" y="hd2"/>
                  </a:cxn>
                  <a:cxn ang="16200000">
                    <a:pos x="wd2" y="hd2"/>
                  </a:cxn>
                </a:cxnLst>
                <a:rect l="0" t="0" r="r" b="b"/>
                <a:pathLst>
                  <a:path w="21600" h="18167" extrusionOk="0">
                    <a:moveTo>
                      <a:pt x="0" y="10276"/>
                    </a:moveTo>
                    <a:lnTo>
                      <a:pt x="0" y="10276"/>
                    </a:lnTo>
                    <a:cubicBezTo>
                      <a:pt x="6347" y="-2375"/>
                      <a:pt x="14857" y="-3433"/>
                      <a:pt x="21600" y="7592"/>
                    </a:cubicBezTo>
                    <a:lnTo>
                      <a:pt x="19755" y="15975"/>
                    </a:lnTo>
                    <a:cubicBezTo>
                      <a:pt x="14249" y="6973"/>
                      <a:pt x="7300" y="7836"/>
                      <a:pt x="2117" y="18167"/>
                    </a:cubicBezTo>
                    <a:close/>
                  </a:path>
                </a:pathLst>
              </a:custGeom>
              <a:solidFill>
                <a:srgbClr val="C1CBD7"/>
              </a:solidFill>
              <a:ln w="12700" cap="flat">
                <a:noFill/>
                <a:miter lim="400000"/>
              </a:ln>
              <a:effectLst/>
            </p:spPr>
            <p:txBody>
              <a:bodyPr wrap="square" lIns="45719" tIns="45719" rIns="45719" bIns="45719" numCol="1" anchor="ctr">
                <a:noAutofit/>
              </a:bodyPr>
              <a:lstStyle/>
              <a:p>
                <a:pPr algn="ctr"/>
                <a:endParaRPr/>
              </a:p>
            </p:txBody>
          </p:sp>
          <p:sp>
            <p:nvSpPr>
              <p:cNvPr id="154" name="Block Arc 43"/>
              <p:cNvSpPr/>
              <p:nvPr/>
            </p:nvSpPr>
            <p:spPr>
              <a:xfrm rot="17100000">
                <a:off x="513838" y="-35322"/>
                <a:ext cx="448579" cy="679911"/>
              </a:xfrm>
              <a:custGeom>
                <a:avLst/>
                <a:gdLst/>
                <a:ahLst/>
                <a:cxnLst>
                  <a:cxn ang="0">
                    <a:pos x="wd2" y="hd2"/>
                  </a:cxn>
                  <a:cxn ang="5400000">
                    <a:pos x="wd2" y="hd2"/>
                  </a:cxn>
                  <a:cxn ang="10800000">
                    <a:pos x="wd2" y="hd2"/>
                  </a:cxn>
                  <a:cxn ang="16200000">
                    <a:pos x="wd2" y="hd2"/>
                  </a:cxn>
                </a:cxnLst>
                <a:rect l="0" t="0" r="r" b="b"/>
                <a:pathLst>
                  <a:path w="21600" h="21600" extrusionOk="0">
                    <a:moveTo>
                      <a:pt x="4111" y="0"/>
                    </a:moveTo>
                    <a:lnTo>
                      <a:pt x="4111" y="0"/>
                    </a:lnTo>
                    <a:cubicBezTo>
                      <a:pt x="15037" y="4804"/>
                      <a:pt x="21600" y="12893"/>
                      <a:pt x="21600" y="21555"/>
                    </a:cubicBezTo>
                    <a:lnTo>
                      <a:pt x="14187" y="21600"/>
                    </a:lnTo>
                    <a:cubicBezTo>
                      <a:pt x="14187" y="14573"/>
                      <a:pt x="8863" y="8011"/>
                      <a:pt x="0" y="4114"/>
                    </a:cubicBezTo>
                    <a:close/>
                  </a:path>
                </a:pathLst>
              </a:custGeom>
              <a:solidFill>
                <a:srgbClr val="C1CBD7"/>
              </a:solidFill>
              <a:ln w="12700" cap="flat">
                <a:noFill/>
                <a:miter lim="400000"/>
              </a:ln>
              <a:effectLst/>
            </p:spPr>
            <p:txBody>
              <a:bodyPr wrap="square" lIns="45719" tIns="45719" rIns="45719" bIns="45719" numCol="1" anchor="ctr">
                <a:noAutofit/>
              </a:bodyPr>
              <a:lstStyle/>
              <a:p>
                <a:pPr algn="ctr"/>
                <a:endParaRPr/>
              </a:p>
            </p:txBody>
          </p:sp>
          <p:sp>
            <p:nvSpPr>
              <p:cNvPr id="155" name="Block Arc 44"/>
              <p:cNvSpPr/>
              <p:nvPr/>
            </p:nvSpPr>
            <p:spPr>
              <a:xfrm rot="17100000">
                <a:off x="254447" y="1168641"/>
                <a:ext cx="385475" cy="629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3240"/>
                      <a:pt x="6097" y="5318"/>
                      <a:pt x="16623" y="0"/>
                    </a:cubicBezTo>
                    <a:lnTo>
                      <a:pt x="21600" y="3698"/>
                    </a:lnTo>
                    <a:lnTo>
                      <a:pt x="21600" y="3698"/>
                    </a:lnTo>
                    <a:cubicBezTo>
                      <a:pt x="12876" y="8106"/>
                      <a:pt x="7823" y="14672"/>
                      <a:pt x="7823" y="21600"/>
                    </a:cubicBezTo>
                    <a:close/>
                  </a:path>
                </a:pathLst>
              </a:custGeom>
              <a:solidFill>
                <a:srgbClr val="C1CBD7"/>
              </a:solidFill>
              <a:ln w="12700" cap="flat">
                <a:noFill/>
                <a:miter lim="400000"/>
              </a:ln>
              <a:effectLst/>
            </p:spPr>
            <p:txBody>
              <a:bodyPr wrap="square" lIns="45719" tIns="45719" rIns="45719" bIns="45719" numCol="1" anchor="ctr">
                <a:noAutofit/>
              </a:bodyPr>
              <a:lstStyle/>
              <a:p>
                <a:pPr algn="ctr"/>
                <a:endParaRPr/>
              </a:p>
            </p:txBody>
          </p:sp>
          <p:sp>
            <p:nvSpPr>
              <p:cNvPr id="156" name="Block Arc 45"/>
              <p:cNvSpPr/>
              <p:nvPr/>
            </p:nvSpPr>
            <p:spPr>
              <a:xfrm rot="6300000">
                <a:off x="883766" y="1308918"/>
                <a:ext cx="437041" cy="644070"/>
              </a:xfrm>
              <a:custGeom>
                <a:avLst/>
                <a:gdLst/>
                <a:ahLst/>
                <a:cxnLst>
                  <a:cxn ang="0">
                    <a:pos x="wd2" y="hd2"/>
                  </a:cxn>
                  <a:cxn ang="5400000">
                    <a:pos x="wd2" y="hd2"/>
                  </a:cxn>
                  <a:cxn ang="10800000">
                    <a:pos x="wd2" y="hd2"/>
                  </a:cxn>
                  <a:cxn ang="16200000">
                    <a:pos x="wd2" y="hd2"/>
                  </a:cxn>
                </a:cxnLst>
                <a:rect l="0" t="0" r="r" b="b"/>
                <a:pathLst>
                  <a:path w="21600" h="21600" extrusionOk="0">
                    <a:moveTo>
                      <a:pt x="3701" y="0"/>
                    </a:moveTo>
                    <a:lnTo>
                      <a:pt x="3701" y="0"/>
                    </a:lnTo>
                    <a:cubicBezTo>
                      <a:pt x="14315" y="4800"/>
                      <a:pt x="20954" y="12726"/>
                      <a:pt x="21600" y="21371"/>
                    </a:cubicBezTo>
                    <a:lnTo>
                      <a:pt x="14935" y="21600"/>
                    </a:lnTo>
                    <a:lnTo>
                      <a:pt x="14935" y="21600"/>
                    </a:lnTo>
                    <a:cubicBezTo>
                      <a:pt x="14396" y="14387"/>
                      <a:pt x="8857" y="7773"/>
                      <a:pt x="0" y="3768"/>
                    </a:cubicBezTo>
                    <a:close/>
                  </a:path>
                </a:pathLst>
              </a:custGeom>
              <a:solidFill>
                <a:srgbClr val="C1CBD7"/>
              </a:solidFill>
              <a:ln w="12700" cap="flat">
                <a:noFill/>
                <a:miter lim="400000"/>
              </a:ln>
              <a:effectLst/>
            </p:spPr>
            <p:txBody>
              <a:bodyPr wrap="square" lIns="45719" tIns="45719" rIns="45719" bIns="45719" numCol="1" anchor="ctr">
                <a:noAutofit/>
              </a:bodyPr>
              <a:lstStyle/>
              <a:p>
                <a:pPr algn="ctr"/>
                <a:endParaRPr/>
              </a:p>
            </p:txBody>
          </p:sp>
        </p:grpSp>
        <p:grpSp>
          <p:nvGrpSpPr>
            <p:cNvPr id="161" name="Group 34"/>
            <p:cNvGrpSpPr/>
            <p:nvPr/>
          </p:nvGrpSpPr>
          <p:grpSpPr>
            <a:xfrm>
              <a:off x="1112237" y="23823"/>
              <a:ext cx="1476546" cy="1109770"/>
              <a:chOff x="0" y="23823"/>
              <a:chExt cx="1476545" cy="1109768"/>
            </a:xfrm>
          </p:grpSpPr>
          <p:sp>
            <p:nvSpPr>
              <p:cNvPr id="158" name="Block Arc 39"/>
              <p:cNvSpPr/>
              <p:nvPr/>
            </p:nvSpPr>
            <p:spPr>
              <a:xfrm rot="6300000">
                <a:off x="160613" y="488312"/>
                <a:ext cx="451345" cy="678888"/>
              </a:xfrm>
              <a:custGeom>
                <a:avLst/>
                <a:gdLst/>
                <a:ahLst/>
                <a:cxnLst>
                  <a:cxn ang="0">
                    <a:pos x="wd2" y="hd2"/>
                  </a:cxn>
                  <a:cxn ang="5400000">
                    <a:pos x="wd2" y="hd2"/>
                  </a:cxn>
                  <a:cxn ang="10800000">
                    <a:pos x="wd2" y="hd2"/>
                  </a:cxn>
                  <a:cxn ang="16200000">
                    <a:pos x="wd2" y="hd2"/>
                  </a:cxn>
                </a:cxnLst>
                <a:rect l="0" t="0" r="r" b="b"/>
                <a:pathLst>
                  <a:path w="21600" h="21600" extrusionOk="0">
                    <a:moveTo>
                      <a:pt x="4218" y="0"/>
                    </a:moveTo>
                    <a:lnTo>
                      <a:pt x="4218" y="0"/>
                    </a:lnTo>
                    <a:cubicBezTo>
                      <a:pt x="15077" y="4811"/>
                      <a:pt x="21600" y="12912"/>
                      <a:pt x="21600" y="21588"/>
                    </a:cubicBezTo>
                    <a:lnTo>
                      <a:pt x="13994" y="21600"/>
                    </a:lnTo>
                    <a:cubicBezTo>
                      <a:pt x="13994" y="14615"/>
                      <a:pt x="8742" y="8093"/>
                      <a:pt x="0" y="4220"/>
                    </a:cubicBezTo>
                    <a:close/>
                  </a:path>
                </a:pathLst>
              </a:custGeom>
              <a:solidFill>
                <a:srgbClr val="C1CBD7"/>
              </a:solidFill>
              <a:ln w="12700" cap="flat">
                <a:noFill/>
                <a:miter lim="400000"/>
              </a:ln>
              <a:effectLst/>
            </p:spPr>
            <p:txBody>
              <a:bodyPr wrap="square" lIns="45719" tIns="45719" rIns="45719" bIns="45719" numCol="1" anchor="ctr">
                <a:noAutofit/>
              </a:bodyPr>
              <a:lstStyle/>
              <a:p>
                <a:pPr algn="ctr"/>
                <a:endParaRPr/>
              </a:p>
            </p:txBody>
          </p:sp>
          <p:sp>
            <p:nvSpPr>
              <p:cNvPr id="159" name="Rectangle 40"/>
              <p:cNvSpPr/>
              <p:nvPr/>
            </p:nvSpPr>
            <p:spPr>
              <a:xfrm rot="2937747">
                <a:off x="798878" y="352671"/>
                <a:ext cx="165187" cy="429172"/>
              </a:xfrm>
              <a:prstGeom prst="rect">
                <a:avLst/>
              </a:prstGeom>
              <a:solidFill>
                <a:srgbClr val="C1CBD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0" name="Isosceles Triangle 41"/>
              <p:cNvSpPr/>
              <p:nvPr/>
            </p:nvSpPr>
            <p:spPr>
              <a:xfrm rot="3000000">
                <a:off x="1013530" y="115918"/>
                <a:ext cx="402069" cy="346609"/>
              </a:xfrm>
              <a:prstGeom prst="triangle">
                <a:avLst/>
              </a:prstGeom>
              <a:solidFill>
                <a:srgbClr val="C1CBD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72" name="Group 56"/>
          <p:cNvGrpSpPr/>
          <p:nvPr/>
        </p:nvGrpSpPr>
        <p:grpSpPr>
          <a:xfrm>
            <a:off x="4929197" y="3521132"/>
            <a:ext cx="2588784" cy="2523235"/>
            <a:chOff x="19990" y="0"/>
            <a:chExt cx="2588782" cy="2523234"/>
          </a:xfrm>
        </p:grpSpPr>
        <p:grpSp>
          <p:nvGrpSpPr>
            <p:cNvPr id="167" name="Group 57"/>
            <p:cNvGrpSpPr/>
            <p:nvPr/>
          </p:nvGrpSpPr>
          <p:grpSpPr>
            <a:xfrm>
              <a:off x="1138867" y="0"/>
              <a:ext cx="1469907" cy="1925376"/>
              <a:chOff x="0" y="0"/>
              <a:chExt cx="1469905" cy="1925375"/>
            </a:xfrm>
          </p:grpSpPr>
          <p:sp>
            <p:nvSpPr>
              <p:cNvPr id="163" name="Block Arc 62"/>
              <p:cNvSpPr/>
              <p:nvPr/>
            </p:nvSpPr>
            <p:spPr>
              <a:xfrm rot="6300000">
                <a:off x="768677" y="968359"/>
                <a:ext cx="900802" cy="277984"/>
              </a:xfrm>
              <a:custGeom>
                <a:avLst/>
                <a:gdLst/>
                <a:ahLst/>
                <a:cxnLst>
                  <a:cxn ang="0">
                    <a:pos x="wd2" y="hd2"/>
                  </a:cxn>
                  <a:cxn ang="5400000">
                    <a:pos x="wd2" y="hd2"/>
                  </a:cxn>
                  <a:cxn ang="10800000">
                    <a:pos x="wd2" y="hd2"/>
                  </a:cxn>
                  <a:cxn ang="16200000">
                    <a:pos x="wd2" y="hd2"/>
                  </a:cxn>
                </a:cxnLst>
                <a:rect l="0" t="0" r="r" b="b"/>
                <a:pathLst>
                  <a:path w="21600" h="18167" extrusionOk="0">
                    <a:moveTo>
                      <a:pt x="0" y="10276"/>
                    </a:moveTo>
                    <a:lnTo>
                      <a:pt x="0" y="10276"/>
                    </a:lnTo>
                    <a:cubicBezTo>
                      <a:pt x="6347" y="-2375"/>
                      <a:pt x="14857" y="-3433"/>
                      <a:pt x="21600" y="7592"/>
                    </a:cubicBezTo>
                    <a:lnTo>
                      <a:pt x="19755" y="15975"/>
                    </a:lnTo>
                    <a:cubicBezTo>
                      <a:pt x="14249" y="6973"/>
                      <a:pt x="7300" y="7836"/>
                      <a:pt x="2117" y="18167"/>
                    </a:cubicBezTo>
                    <a:close/>
                  </a:path>
                </a:pathLst>
              </a:custGeom>
              <a:solidFill>
                <a:srgbClr val="4A5A69"/>
              </a:solidFill>
              <a:ln w="12700" cap="flat">
                <a:noFill/>
                <a:miter lim="400000"/>
              </a:ln>
              <a:effectLst/>
            </p:spPr>
            <p:txBody>
              <a:bodyPr wrap="square" lIns="45719" tIns="45719" rIns="45719" bIns="45719" numCol="1" anchor="ctr">
                <a:noAutofit/>
              </a:bodyPr>
              <a:lstStyle/>
              <a:p>
                <a:pPr algn="ctr"/>
                <a:endParaRPr/>
              </a:p>
            </p:txBody>
          </p:sp>
          <p:sp>
            <p:nvSpPr>
              <p:cNvPr id="164" name="Block Arc 63"/>
              <p:cNvSpPr/>
              <p:nvPr/>
            </p:nvSpPr>
            <p:spPr>
              <a:xfrm rot="6300000">
                <a:off x="507488" y="1280787"/>
                <a:ext cx="448579" cy="679911"/>
              </a:xfrm>
              <a:custGeom>
                <a:avLst/>
                <a:gdLst/>
                <a:ahLst/>
                <a:cxnLst>
                  <a:cxn ang="0">
                    <a:pos x="wd2" y="hd2"/>
                  </a:cxn>
                  <a:cxn ang="5400000">
                    <a:pos x="wd2" y="hd2"/>
                  </a:cxn>
                  <a:cxn ang="10800000">
                    <a:pos x="wd2" y="hd2"/>
                  </a:cxn>
                  <a:cxn ang="16200000">
                    <a:pos x="wd2" y="hd2"/>
                  </a:cxn>
                </a:cxnLst>
                <a:rect l="0" t="0" r="r" b="b"/>
                <a:pathLst>
                  <a:path w="21600" h="21600" extrusionOk="0">
                    <a:moveTo>
                      <a:pt x="4111" y="0"/>
                    </a:moveTo>
                    <a:lnTo>
                      <a:pt x="4111" y="0"/>
                    </a:lnTo>
                    <a:cubicBezTo>
                      <a:pt x="15037" y="4804"/>
                      <a:pt x="21600" y="12893"/>
                      <a:pt x="21600" y="21555"/>
                    </a:cubicBezTo>
                    <a:lnTo>
                      <a:pt x="14187" y="21600"/>
                    </a:lnTo>
                    <a:cubicBezTo>
                      <a:pt x="14187" y="14573"/>
                      <a:pt x="8863" y="8011"/>
                      <a:pt x="0" y="4114"/>
                    </a:cubicBezTo>
                    <a:close/>
                  </a:path>
                </a:pathLst>
              </a:custGeom>
              <a:solidFill>
                <a:srgbClr val="4A5A69"/>
              </a:solidFill>
              <a:ln w="12700" cap="flat">
                <a:noFill/>
                <a:miter lim="400000"/>
              </a:ln>
              <a:effectLst/>
            </p:spPr>
            <p:txBody>
              <a:bodyPr wrap="square" lIns="45719" tIns="45719" rIns="45719" bIns="45719" numCol="1" anchor="ctr">
                <a:noAutofit/>
              </a:bodyPr>
              <a:lstStyle/>
              <a:p>
                <a:pPr algn="ctr"/>
                <a:endParaRPr/>
              </a:p>
            </p:txBody>
          </p:sp>
          <p:sp>
            <p:nvSpPr>
              <p:cNvPr id="165" name="Block Arc 64"/>
              <p:cNvSpPr/>
              <p:nvPr/>
            </p:nvSpPr>
            <p:spPr>
              <a:xfrm rot="6300000">
                <a:off x="829983" y="127634"/>
                <a:ext cx="385475" cy="6291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3240"/>
                      <a:pt x="6097" y="5318"/>
                      <a:pt x="16623" y="0"/>
                    </a:cubicBezTo>
                    <a:lnTo>
                      <a:pt x="21600" y="3698"/>
                    </a:lnTo>
                    <a:lnTo>
                      <a:pt x="21600" y="3698"/>
                    </a:lnTo>
                    <a:cubicBezTo>
                      <a:pt x="12876" y="8106"/>
                      <a:pt x="7823" y="14672"/>
                      <a:pt x="7823" y="21600"/>
                    </a:cubicBezTo>
                    <a:close/>
                  </a:path>
                </a:pathLst>
              </a:custGeom>
              <a:solidFill>
                <a:srgbClr val="4A5A69"/>
              </a:solidFill>
              <a:ln w="12700" cap="flat">
                <a:noFill/>
                <a:miter lim="400000"/>
              </a:ln>
              <a:effectLst/>
            </p:spPr>
            <p:txBody>
              <a:bodyPr wrap="square" lIns="45719" tIns="45719" rIns="45719" bIns="45719" numCol="1" anchor="ctr">
                <a:noAutofit/>
              </a:bodyPr>
              <a:lstStyle/>
              <a:p>
                <a:pPr algn="ctr"/>
                <a:endParaRPr/>
              </a:p>
            </p:txBody>
          </p:sp>
          <p:sp>
            <p:nvSpPr>
              <p:cNvPr id="166" name="Block Arc 65"/>
              <p:cNvSpPr/>
              <p:nvPr/>
            </p:nvSpPr>
            <p:spPr>
              <a:xfrm rot="17100000">
                <a:off x="149098" y="-27612"/>
                <a:ext cx="437041" cy="644070"/>
              </a:xfrm>
              <a:custGeom>
                <a:avLst/>
                <a:gdLst/>
                <a:ahLst/>
                <a:cxnLst>
                  <a:cxn ang="0">
                    <a:pos x="wd2" y="hd2"/>
                  </a:cxn>
                  <a:cxn ang="5400000">
                    <a:pos x="wd2" y="hd2"/>
                  </a:cxn>
                  <a:cxn ang="10800000">
                    <a:pos x="wd2" y="hd2"/>
                  </a:cxn>
                  <a:cxn ang="16200000">
                    <a:pos x="wd2" y="hd2"/>
                  </a:cxn>
                </a:cxnLst>
                <a:rect l="0" t="0" r="r" b="b"/>
                <a:pathLst>
                  <a:path w="21600" h="21600" extrusionOk="0">
                    <a:moveTo>
                      <a:pt x="3701" y="0"/>
                    </a:moveTo>
                    <a:lnTo>
                      <a:pt x="3701" y="0"/>
                    </a:lnTo>
                    <a:cubicBezTo>
                      <a:pt x="14315" y="4800"/>
                      <a:pt x="20954" y="12726"/>
                      <a:pt x="21600" y="21371"/>
                    </a:cubicBezTo>
                    <a:lnTo>
                      <a:pt x="14935" y="21600"/>
                    </a:lnTo>
                    <a:lnTo>
                      <a:pt x="14935" y="21600"/>
                    </a:lnTo>
                    <a:cubicBezTo>
                      <a:pt x="14396" y="14387"/>
                      <a:pt x="8857" y="7773"/>
                      <a:pt x="0" y="3768"/>
                    </a:cubicBezTo>
                    <a:close/>
                  </a:path>
                </a:pathLst>
              </a:custGeom>
              <a:solidFill>
                <a:srgbClr val="4A5A69"/>
              </a:solidFill>
              <a:ln w="12700" cap="flat">
                <a:noFill/>
                <a:miter lim="400000"/>
              </a:ln>
              <a:effectLst/>
            </p:spPr>
            <p:txBody>
              <a:bodyPr wrap="square" lIns="45719" tIns="45719" rIns="45719" bIns="45719" numCol="1" anchor="ctr">
                <a:noAutofit/>
              </a:bodyPr>
              <a:lstStyle/>
              <a:p>
                <a:pPr algn="ctr"/>
                <a:endParaRPr/>
              </a:p>
            </p:txBody>
          </p:sp>
        </p:grpSp>
        <p:grpSp>
          <p:nvGrpSpPr>
            <p:cNvPr id="171" name="Group 58"/>
            <p:cNvGrpSpPr/>
            <p:nvPr/>
          </p:nvGrpSpPr>
          <p:grpSpPr>
            <a:xfrm>
              <a:off x="19990" y="1413465"/>
              <a:ext cx="1476547" cy="1109770"/>
              <a:chOff x="19990" y="0"/>
              <a:chExt cx="1476545" cy="1109768"/>
            </a:xfrm>
          </p:grpSpPr>
          <p:sp>
            <p:nvSpPr>
              <p:cNvPr id="168" name="Block Arc 59"/>
              <p:cNvSpPr/>
              <p:nvPr/>
            </p:nvSpPr>
            <p:spPr>
              <a:xfrm rot="17100000">
                <a:off x="884578" y="-33607"/>
                <a:ext cx="451345" cy="678888"/>
              </a:xfrm>
              <a:custGeom>
                <a:avLst/>
                <a:gdLst/>
                <a:ahLst/>
                <a:cxnLst>
                  <a:cxn ang="0">
                    <a:pos x="wd2" y="hd2"/>
                  </a:cxn>
                  <a:cxn ang="5400000">
                    <a:pos x="wd2" y="hd2"/>
                  </a:cxn>
                  <a:cxn ang="10800000">
                    <a:pos x="wd2" y="hd2"/>
                  </a:cxn>
                  <a:cxn ang="16200000">
                    <a:pos x="wd2" y="hd2"/>
                  </a:cxn>
                </a:cxnLst>
                <a:rect l="0" t="0" r="r" b="b"/>
                <a:pathLst>
                  <a:path w="21600" h="21600" extrusionOk="0">
                    <a:moveTo>
                      <a:pt x="4218" y="0"/>
                    </a:moveTo>
                    <a:lnTo>
                      <a:pt x="4218" y="0"/>
                    </a:lnTo>
                    <a:cubicBezTo>
                      <a:pt x="15077" y="4811"/>
                      <a:pt x="21600" y="12912"/>
                      <a:pt x="21600" y="21588"/>
                    </a:cubicBezTo>
                    <a:lnTo>
                      <a:pt x="13994" y="21600"/>
                    </a:lnTo>
                    <a:cubicBezTo>
                      <a:pt x="13994" y="14615"/>
                      <a:pt x="8742" y="8093"/>
                      <a:pt x="0" y="4220"/>
                    </a:cubicBezTo>
                    <a:close/>
                  </a:path>
                </a:pathLst>
              </a:custGeom>
              <a:solidFill>
                <a:srgbClr val="4A5A69"/>
              </a:solidFill>
              <a:ln w="12700" cap="flat">
                <a:noFill/>
                <a:miter lim="400000"/>
              </a:ln>
              <a:effectLst/>
            </p:spPr>
            <p:txBody>
              <a:bodyPr wrap="square" lIns="45719" tIns="45719" rIns="45719" bIns="45719" numCol="1" anchor="ctr">
                <a:noAutofit/>
              </a:bodyPr>
              <a:lstStyle/>
              <a:p>
                <a:pPr algn="ctr"/>
                <a:endParaRPr/>
              </a:p>
            </p:txBody>
          </p:sp>
          <p:sp>
            <p:nvSpPr>
              <p:cNvPr id="169" name="Rectangle 60"/>
              <p:cNvSpPr/>
              <p:nvPr/>
            </p:nvSpPr>
            <p:spPr>
              <a:xfrm rot="13737747">
                <a:off x="532471" y="351750"/>
                <a:ext cx="165187" cy="429172"/>
              </a:xfrm>
              <a:prstGeom prst="rect">
                <a:avLst/>
              </a:prstGeom>
              <a:solidFill>
                <a:srgbClr val="4A5A6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0" name="Isosceles Triangle 61"/>
              <p:cNvSpPr/>
              <p:nvPr/>
            </p:nvSpPr>
            <p:spPr>
              <a:xfrm rot="13800000">
                <a:off x="80937" y="671066"/>
                <a:ext cx="402069" cy="346608"/>
              </a:xfrm>
              <a:prstGeom prst="triangle">
                <a:avLst/>
              </a:prstGeom>
              <a:solidFill>
                <a:srgbClr val="4A5A6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sp>
        <p:nvSpPr>
          <p:cNvPr id="173" name="TextBox 109"/>
          <p:cNvSpPr txBox="1"/>
          <p:nvPr/>
        </p:nvSpPr>
        <p:spPr>
          <a:xfrm>
            <a:off x="423571" y="1847931"/>
            <a:ext cx="3482621" cy="1815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200">
                <a:solidFill>
                  <a:srgbClr val="404040"/>
                </a:solidFill>
              </a:defRPr>
            </a:lvl1pPr>
          </a:lstStyle>
          <a:p>
            <a:r>
              <a:rPr sz="1600" dirty="0"/>
              <a:t>In both ends of the road, there are two main Crystals which are the base camps of each player. Along the road, there are several small Crystal. Each player should firstly beat all the small Crystals and who beat the opponent’s base camp and then this player win.</a:t>
            </a:r>
          </a:p>
        </p:txBody>
      </p:sp>
      <p:sp>
        <p:nvSpPr>
          <p:cNvPr id="174" name="TextBox 110"/>
          <p:cNvSpPr txBox="1"/>
          <p:nvPr/>
        </p:nvSpPr>
        <p:spPr>
          <a:xfrm>
            <a:off x="678847" y="1535072"/>
            <a:ext cx="3482622"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400" b="1">
                <a:solidFill>
                  <a:srgbClr val="4A5A69"/>
                </a:solidFill>
              </a:defRPr>
            </a:lvl1pPr>
          </a:lstStyle>
          <a:p>
            <a:r>
              <a:rPr sz="1600" dirty="0"/>
              <a:t>One road in the map</a:t>
            </a:r>
          </a:p>
        </p:txBody>
      </p:sp>
      <p:pic>
        <p:nvPicPr>
          <p:cNvPr id="175" name="Image" descr="Image"/>
          <p:cNvPicPr>
            <a:picLocks noChangeAspect="1"/>
          </p:cNvPicPr>
          <p:nvPr/>
        </p:nvPicPr>
        <p:blipFill>
          <a:blip r:embed="rId2"/>
          <a:stretch>
            <a:fillRect/>
          </a:stretch>
        </p:blipFill>
        <p:spPr>
          <a:xfrm>
            <a:off x="3894719" y="1535314"/>
            <a:ext cx="1216357" cy="906305"/>
          </a:xfrm>
          <a:prstGeom prst="rect">
            <a:avLst/>
          </a:prstGeom>
          <a:ln w="12700">
            <a:miter lim="400000"/>
          </a:ln>
        </p:spPr>
      </p:pic>
      <p:pic>
        <p:nvPicPr>
          <p:cNvPr id="176" name="Image" descr="Image"/>
          <p:cNvPicPr>
            <a:picLocks noChangeAspect="1"/>
          </p:cNvPicPr>
          <p:nvPr/>
        </p:nvPicPr>
        <p:blipFill>
          <a:blip r:embed="rId3"/>
          <a:stretch>
            <a:fillRect/>
          </a:stretch>
        </p:blipFill>
        <p:spPr>
          <a:xfrm>
            <a:off x="7738233" y="2327760"/>
            <a:ext cx="2608774" cy="1164632"/>
          </a:xfrm>
          <a:prstGeom prst="rect">
            <a:avLst/>
          </a:prstGeom>
          <a:ln w="12700">
            <a:miter lim="400000"/>
          </a:ln>
        </p:spPr>
      </p:pic>
      <p:pic>
        <p:nvPicPr>
          <p:cNvPr id="177" name="Image" descr="Image"/>
          <p:cNvPicPr>
            <a:picLocks noChangeAspect="1"/>
          </p:cNvPicPr>
          <p:nvPr/>
        </p:nvPicPr>
        <p:blipFill>
          <a:blip r:embed="rId4"/>
          <a:stretch>
            <a:fillRect/>
          </a:stretch>
        </p:blipFill>
        <p:spPr>
          <a:xfrm>
            <a:off x="534070" y="4250938"/>
            <a:ext cx="3098247" cy="1773408"/>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2"/>
          <p:cNvSpPr txBox="1"/>
          <p:nvPr/>
        </p:nvSpPr>
        <p:spPr>
          <a:xfrm>
            <a:off x="2328059" y="4184952"/>
            <a:ext cx="432290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just">
              <a:defRPr sz="1600">
                <a:solidFill>
                  <a:srgbClr val="92A3B8"/>
                </a:solidFill>
                <a:latin typeface="Tahoma"/>
                <a:ea typeface="Tahoma"/>
                <a:cs typeface="Tahoma"/>
                <a:sym typeface="Tahoma"/>
              </a:defRPr>
            </a:lvl1pPr>
          </a:lstStyle>
          <a:p>
            <a:r>
              <a:rPr lang="en-US" dirty="0"/>
              <a:t>Some challenges and difficulties of the game</a:t>
            </a:r>
            <a:endParaRPr dirty="0"/>
          </a:p>
        </p:txBody>
      </p:sp>
      <p:sp>
        <p:nvSpPr>
          <p:cNvPr id="138" name="文本框 3"/>
          <p:cNvSpPr txBox="1"/>
          <p:nvPr/>
        </p:nvSpPr>
        <p:spPr>
          <a:xfrm>
            <a:off x="2288814" y="3288243"/>
            <a:ext cx="3216584"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400" spc="300">
                <a:solidFill>
                  <a:srgbClr val="4A5A69"/>
                </a:solidFill>
                <a:latin typeface="方正清刻本悦宋简体"/>
                <a:ea typeface="方正清刻本悦宋简体"/>
                <a:cs typeface="方正清刻本悦宋简体"/>
                <a:sym typeface="方正清刻本悦宋简体"/>
              </a:defRPr>
            </a:lvl1pPr>
          </a:lstStyle>
          <a:p>
            <a:r>
              <a:rPr lang="en-US" dirty="0">
                <a:latin typeface="Century Gothic" panose="020B0502020202020204" pitchFamily="34" charset="0"/>
              </a:rPr>
              <a:t>challenge</a:t>
            </a:r>
            <a:endParaRPr dirty="0">
              <a:latin typeface="Century Gothic" panose="020B0502020202020204" pitchFamily="34" charset="0"/>
            </a:endParaRPr>
          </a:p>
        </p:txBody>
      </p:sp>
      <p:sp>
        <p:nvSpPr>
          <p:cNvPr id="139" name="文本框 7"/>
          <p:cNvSpPr txBox="1"/>
          <p:nvPr/>
        </p:nvSpPr>
        <p:spPr>
          <a:xfrm>
            <a:off x="2288814" y="2404267"/>
            <a:ext cx="2738743" cy="77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400">
                <a:solidFill>
                  <a:srgbClr val="92A3B8"/>
                </a:solidFill>
                <a:latin typeface="Century Gothic"/>
                <a:ea typeface="Century Gothic"/>
                <a:cs typeface="Century Gothic"/>
                <a:sym typeface="Century Gothic"/>
              </a:defRPr>
            </a:lvl1pPr>
          </a:lstStyle>
          <a:p>
            <a:r>
              <a:rPr dirty="0"/>
              <a:t>PART 0</a:t>
            </a:r>
            <a:r>
              <a:rPr lang="en-US" dirty="0"/>
              <a:t>3</a:t>
            </a:r>
            <a:endParaRPr dirty="0"/>
          </a:p>
        </p:txBody>
      </p:sp>
    </p:spTree>
    <p:extLst>
      <p:ext uri="{BB962C8B-B14F-4D97-AF65-F5344CB8AC3E}">
        <p14:creationId xmlns:p14="http://schemas.microsoft.com/office/powerpoint/2010/main" val="296969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24095" y="349315"/>
            <a:ext cx="3143810" cy="830997"/>
          </a:xfrm>
          <a:prstGeom prst="rect">
            <a:avLst/>
          </a:prstGeom>
          <a:noFill/>
        </p:spPr>
        <p:txBody>
          <a:bodyPr wrap="none" rtlCol="0">
            <a:spAutoFit/>
          </a:bodyPr>
          <a:lstStyle/>
          <a:p>
            <a:pPr algn="ctr"/>
            <a:r>
              <a:rPr lang="en-US" altLang="zh-CN" sz="4800" dirty="0">
                <a:solidFill>
                  <a:srgbClr val="4A5A69"/>
                </a:solidFill>
                <a:latin typeface="Century Gothic" panose="020B0502020202020204" pitchFamily="34" charset="0"/>
                <a:ea typeface="方正清刻本悦宋简体" panose="02000000000000000000" pitchFamily="2" charset="-122"/>
              </a:rPr>
              <a:t>Difficulties</a:t>
            </a:r>
          </a:p>
        </p:txBody>
      </p:sp>
      <p:sp>
        <p:nvSpPr>
          <p:cNvPr id="6" name="矩形 5"/>
          <p:cNvSpPr/>
          <p:nvPr/>
        </p:nvSpPr>
        <p:spPr>
          <a:xfrm>
            <a:off x="4473873" y="1062400"/>
            <a:ext cx="3244254" cy="260350"/>
          </a:xfrm>
          <a:prstGeom prst="rect">
            <a:avLst/>
          </a:prstGeom>
        </p:spPr>
        <p:txBody>
          <a:bodyPr wrap="square">
            <a:spAutoFit/>
          </a:bodyPr>
          <a:lstStyle/>
          <a:p>
            <a:pPr algn="dist"/>
            <a:r>
              <a:rPr lang="en-US" altLang="zh-CN" sz="1100" dirty="0">
                <a:solidFill>
                  <a:srgbClr val="92A3B8"/>
                </a:solidFill>
                <a:latin typeface="Tahoma" panose="020B0604030504040204" pitchFamily="34" charset="0"/>
                <a:cs typeface="Tahoma" panose="020B0604030504040204" pitchFamily="34" charset="0"/>
              </a:rPr>
              <a:t>Technical Challenges In Game</a:t>
            </a:r>
          </a:p>
        </p:txBody>
      </p:sp>
      <p:grpSp>
        <p:nvGrpSpPr>
          <p:cNvPr id="4" name="Group 6"/>
          <p:cNvGrpSpPr/>
          <p:nvPr/>
        </p:nvGrpSpPr>
        <p:grpSpPr>
          <a:xfrm>
            <a:off x="4967237" y="2594378"/>
            <a:ext cx="1033445" cy="1033445"/>
            <a:chOff x="3563888" y="1923678"/>
            <a:chExt cx="900000" cy="900000"/>
          </a:xfrm>
        </p:grpSpPr>
        <p:sp>
          <p:nvSpPr>
            <p:cNvPr id="7" name="Rectangle 3"/>
            <p:cNvSpPr/>
            <p:nvPr/>
          </p:nvSpPr>
          <p:spPr>
            <a:xfrm>
              <a:off x="3563888" y="1923678"/>
              <a:ext cx="900000" cy="900000"/>
            </a:xfrm>
            <a:prstGeom prst="rect">
              <a:avLst/>
            </a:prstGeom>
            <a:solidFill>
              <a:srgbClr val="C1C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ight Triangle 4"/>
            <p:cNvSpPr/>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grpSp>
        <p:nvGrpSpPr>
          <p:cNvPr id="9" name="Group 7"/>
          <p:cNvGrpSpPr/>
          <p:nvPr/>
        </p:nvGrpSpPr>
        <p:grpSpPr>
          <a:xfrm rot="5400000">
            <a:off x="6127900" y="2305013"/>
            <a:ext cx="1322810" cy="1322810"/>
            <a:chOff x="3563888" y="1923678"/>
            <a:chExt cx="900000" cy="900000"/>
          </a:xfrm>
        </p:grpSpPr>
        <p:sp>
          <p:nvSpPr>
            <p:cNvPr id="10" name="Rectangle 8"/>
            <p:cNvSpPr/>
            <p:nvPr/>
          </p:nvSpPr>
          <p:spPr>
            <a:xfrm>
              <a:off x="3563888" y="1923678"/>
              <a:ext cx="900000" cy="900000"/>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Right Triangle 9"/>
            <p:cNvSpPr/>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grpSp>
        <p:nvGrpSpPr>
          <p:cNvPr id="12" name="Group 10"/>
          <p:cNvGrpSpPr/>
          <p:nvPr/>
        </p:nvGrpSpPr>
        <p:grpSpPr>
          <a:xfrm rot="10800000">
            <a:off x="6127900" y="3756761"/>
            <a:ext cx="826756" cy="826756"/>
            <a:chOff x="3563888" y="1923678"/>
            <a:chExt cx="900000" cy="900000"/>
          </a:xfrm>
        </p:grpSpPr>
        <p:sp>
          <p:nvSpPr>
            <p:cNvPr id="13" name="Rectangle 11"/>
            <p:cNvSpPr/>
            <p:nvPr/>
          </p:nvSpPr>
          <p:spPr>
            <a:xfrm>
              <a:off x="3563888" y="1923678"/>
              <a:ext cx="900000" cy="900000"/>
            </a:xfrm>
            <a:prstGeom prst="rect">
              <a:avLst/>
            </a:prstGeom>
            <a:solidFill>
              <a:srgbClr val="C1C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Right Triangle 12"/>
            <p:cNvSpPr/>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grpSp>
        <p:nvGrpSpPr>
          <p:cNvPr id="15" name="Group 13"/>
          <p:cNvGrpSpPr/>
          <p:nvPr/>
        </p:nvGrpSpPr>
        <p:grpSpPr>
          <a:xfrm rot="16200000">
            <a:off x="4843186" y="3756762"/>
            <a:ext cx="1157497" cy="1157497"/>
            <a:chOff x="3563888" y="1923678"/>
            <a:chExt cx="900000" cy="900000"/>
          </a:xfrm>
        </p:grpSpPr>
        <p:sp>
          <p:nvSpPr>
            <p:cNvPr id="16" name="Rectangle 14"/>
            <p:cNvSpPr/>
            <p:nvPr/>
          </p:nvSpPr>
          <p:spPr>
            <a:xfrm>
              <a:off x="3563888" y="1923678"/>
              <a:ext cx="900000" cy="900000"/>
            </a:xfrm>
            <a:prstGeom prst="rect">
              <a:avLst/>
            </a:prstGeom>
            <a:solidFill>
              <a:srgbClr val="4A5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ight Triangle 15"/>
            <p:cNvSpPr/>
            <p:nvPr/>
          </p:nvSpPr>
          <p:spPr>
            <a:xfrm rot="16200000">
              <a:off x="3731757" y="2089433"/>
              <a:ext cx="648000" cy="64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sp>
        <p:nvSpPr>
          <p:cNvPr id="18" name="TextBox 16"/>
          <p:cNvSpPr txBox="1"/>
          <p:nvPr/>
        </p:nvSpPr>
        <p:spPr>
          <a:xfrm>
            <a:off x="5437114" y="3074947"/>
            <a:ext cx="462624" cy="400110"/>
          </a:xfrm>
          <a:prstGeom prst="rect">
            <a:avLst/>
          </a:prstGeom>
          <a:noFill/>
        </p:spPr>
        <p:txBody>
          <a:bodyPr wrap="square" rtlCol="0">
            <a:spAutoFit/>
          </a:bodyPr>
          <a:lstStyle/>
          <a:p>
            <a:pPr algn="ctr"/>
            <a:r>
              <a:rPr lang="en-US" altLang="ko-KR" sz="2000" b="1" dirty="0">
                <a:solidFill>
                  <a:srgbClr val="C1CBD7"/>
                </a:solidFill>
                <a:cs typeface="Arial" panose="020B0604020202020204" pitchFamily="34" charset="0"/>
              </a:rPr>
              <a:t>A</a:t>
            </a:r>
            <a:endParaRPr lang="ko-KR" altLang="en-US" sz="2000" b="1" dirty="0">
              <a:solidFill>
                <a:srgbClr val="C1CBD7"/>
              </a:solidFill>
              <a:cs typeface="Arial" panose="020B0604020202020204" pitchFamily="34" charset="0"/>
            </a:endParaRPr>
          </a:p>
        </p:txBody>
      </p:sp>
      <p:sp>
        <p:nvSpPr>
          <p:cNvPr id="19" name="TextBox 17"/>
          <p:cNvSpPr txBox="1"/>
          <p:nvPr/>
        </p:nvSpPr>
        <p:spPr>
          <a:xfrm>
            <a:off x="6250323" y="3029356"/>
            <a:ext cx="462624" cy="400110"/>
          </a:xfrm>
          <a:prstGeom prst="rect">
            <a:avLst/>
          </a:prstGeom>
          <a:noFill/>
        </p:spPr>
        <p:txBody>
          <a:bodyPr wrap="square" rtlCol="0">
            <a:spAutoFit/>
          </a:bodyPr>
          <a:lstStyle/>
          <a:p>
            <a:pPr algn="ctr"/>
            <a:r>
              <a:rPr lang="en-US" altLang="ko-KR" sz="2000" b="1" dirty="0">
                <a:solidFill>
                  <a:srgbClr val="4A5A69"/>
                </a:solidFill>
                <a:cs typeface="Arial" panose="020B0604020202020204" pitchFamily="34" charset="0"/>
              </a:rPr>
              <a:t>B</a:t>
            </a:r>
            <a:endParaRPr lang="ko-KR" altLang="en-US" sz="2000" b="1" dirty="0">
              <a:solidFill>
                <a:srgbClr val="4A5A69"/>
              </a:solidFill>
              <a:cs typeface="Arial" panose="020B0604020202020204" pitchFamily="34" charset="0"/>
            </a:endParaRPr>
          </a:p>
        </p:txBody>
      </p:sp>
      <p:sp>
        <p:nvSpPr>
          <p:cNvPr id="20" name="TextBox 18"/>
          <p:cNvSpPr txBox="1"/>
          <p:nvPr/>
        </p:nvSpPr>
        <p:spPr>
          <a:xfrm>
            <a:off x="5437114" y="3864964"/>
            <a:ext cx="462624" cy="400110"/>
          </a:xfrm>
          <a:prstGeom prst="rect">
            <a:avLst/>
          </a:prstGeom>
          <a:noFill/>
        </p:spPr>
        <p:txBody>
          <a:bodyPr wrap="square" rtlCol="0">
            <a:spAutoFit/>
          </a:bodyPr>
          <a:lstStyle/>
          <a:p>
            <a:pPr algn="ctr"/>
            <a:r>
              <a:rPr lang="en-US" altLang="ko-KR" sz="2000" b="1" dirty="0">
                <a:solidFill>
                  <a:srgbClr val="4A5A69"/>
                </a:solidFill>
                <a:cs typeface="Arial" panose="020B0604020202020204" pitchFamily="34" charset="0"/>
              </a:rPr>
              <a:t>C</a:t>
            </a:r>
            <a:endParaRPr lang="ko-KR" altLang="en-US" sz="2000" b="1" dirty="0">
              <a:solidFill>
                <a:srgbClr val="4A5A69"/>
              </a:solidFill>
              <a:cs typeface="Arial" panose="020B0604020202020204" pitchFamily="34" charset="0"/>
            </a:endParaRPr>
          </a:p>
        </p:txBody>
      </p:sp>
      <p:sp>
        <p:nvSpPr>
          <p:cNvPr id="21" name="TextBox 19"/>
          <p:cNvSpPr txBox="1"/>
          <p:nvPr/>
        </p:nvSpPr>
        <p:spPr>
          <a:xfrm>
            <a:off x="6141275" y="3775087"/>
            <a:ext cx="462624" cy="400110"/>
          </a:xfrm>
          <a:prstGeom prst="rect">
            <a:avLst/>
          </a:prstGeom>
          <a:noFill/>
        </p:spPr>
        <p:txBody>
          <a:bodyPr wrap="square" rtlCol="0">
            <a:spAutoFit/>
          </a:bodyPr>
          <a:lstStyle/>
          <a:p>
            <a:pPr algn="ctr"/>
            <a:r>
              <a:rPr lang="en-US" altLang="ko-KR" sz="2000" b="1" dirty="0">
                <a:solidFill>
                  <a:srgbClr val="C1CBD7"/>
                </a:solidFill>
                <a:cs typeface="Arial" panose="020B0604020202020204" pitchFamily="34" charset="0"/>
              </a:rPr>
              <a:t>D</a:t>
            </a:r>
            <a:endParaRPr lang="ko-KR" altLang="en-US" sz="2000" b="1" dirty="0">
              <a:solidFill>
                <a:srgbClr val="C1CBD7"/>
              </a:solidFill>
              <a:cs typeface="Arial" panose="020B0604020202020204" pitchFamily="34" charset="0"/>
            </a:endParaRPr>
          </a:p>
        </p:txBody>
      </p:sp>
      <p:sp>
        <p:nvSpPr>
          <p:cNvPr id="22" name="Rectangle 9"/>
          <p:cNvSpPr/>
          <p:nvPr/>
        </p:nvSpPr>
        <p:spPr>
          <a:xfrm>
            <a:off x="5099084" y="2721545"/>
            <a:ext cx="370496" cy="34681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16"/>
          <p:cNvSpPr/>
          <p:nvPr/>
        </p:nvSpPr>
        <p:spPr>
          <a:xfrm rot="2700000">
            <a:off x="5071628" y="4307205"/>
            <a:ext cx="280693" cy="50322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1"/>
          <p:cNvSpPr>
            <a:spLocks noChangeAspect="1"/>
          </p:cNvSpPr>
          <p:nvPr/>
        </p:nvSpPr>
        <p:spPr>
          <a:xfrm>
            <a:off x="6824679" y="2513155"/>
            <a:ext cx="449510" cy="45326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5" name="Rounded Rectangle 27"/>
          <p:cNvSpPr/>
          <p:nvPr/>
        </p:nvSpPr>
        <p:spPr>
          <a:xfrm>
            <a:off x="6495609" y="4205332"/>
            <a:ext cx="338945" cy="26035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8" name="TextBox 26"/>
          <p:cNvSpPr txBox="1"/>
          <p:nvPr/>
        </p:nvSpPr>
        <p:spPr>
          <a:xfrm>
            <a:off x="108585" y="2911475"/>
            <a:ext cx="4608830" cy="398780"/>
          </a:xfrm>
          <a:prstGeom prst="rect">
            <a:avLst/>
          </a:prstGeom>
          <a:noFill/>
        </p:spPr>
        <p:txBody>
          <a:bodyPr wrap="square" rtlCol="0">
            <a:spAutoFit/>
          </a:bodyPr>
          <a:lstStyle/>
          <a:p>
            <a:pPr algn="r"/>
            <a:r>
              <a:rPr lang="en-US" altLang="ko-KR" sz="2000" b="1" dirty="0">
                <a:solidFill>
                  <a:schemeClr val="tx1">
                    <a:lumMod val="75000"/>
                    <a:lumOff val="25000"/>
                  </a:schemeClr>
                </a:solidFill>
                <a:cs typeface="Arial" panose="020B0604020202020204" pitchFamily="34" charset="0"/>
              </a:rPr>
              <a:t>The moving of hero and minion</a:t>
            </a:r>
          </a:p>
        </p:txBody>
      </p:sp>
      <p:sp>
        <p:nvSpPr>
          <p:cNvPr id="2" name="TextBox 26"/>
          <p:cNvSpPr txBox="1"/>
          <p:nvPr/>
        </p:nvSpPr>
        <p:spPr>
          <a:xfrm>
            <a:off x="6000750" y="2828290"/>
            <a:ext cx="5709920" cy="398780"/>
          </a:xfrm>
          <a:prstGeom prst="rect">
            <a:avLst/>
          </a:prstGeom>
          <a:noFill/>
        </p:spPr>
        <p:txBody>
          <a:bodyPr wrap="square" rtlCol="0">
            <a:spAutoFit/>
          </a:bodyPr>
          <a:lstStyle/>
          <a:p>
            <a:pPr algn="r"/>
            <a:r>
              <a:rPr lang="en-US" altLang="ko-KR" sz="2000" b="1" dirty="0">
                <a:solidFill>
                  <a:schemeClr val="tx1">
                    <a:lumMod val="75000"/>
                    <a:lumOff val="25000"/>
                  </a:schemeClr>
                </a:solidFill>
                <a:cs typeface="Arial" panose="020B0604020202020204" pitchFamily="34" charset="0"/>
              </a:rPr>
              <a:t>Huge amont of bugs under free play</a:t>
            </a:r>
          </a:p>
        </p:txBody>
      </p:sp>
      <p:sp>
        <p:nvSpPr>
          <p:cNvPr id="3" name="TextBox 26"/>
          <p:cNvSpPr txBox="1"/>
          <p:nvPr/>
        </p:nvSpPr>
        <p:spPr>
          <a:xfrm>
            <a:off x="-158115" y="4105275"/>
            <a:ext cx="4608830" cy="398780"/>
          </a:xfrm>
          <a:prstGeom prst="rect">
            <a:avLst/>
          </a:prstGeom>
          <a:noFill/>
        </p:spPr>
        <p:txBody>
          <a:bodyPr wrap="square" rtlCol="0">
            <a:spAutoFit/>
          </a:bodyPr>
          <a:lstStyle/>
          <a:p>
            <a:pPr algn="r"/>
            <a:r>
              <a:rPr lang="en-US" altLang="ko-KR" sz="2000" b="1" dirty="0">
                <a:solidFill>
                  <a:schemeClr val="tx1">
                    <a:lumMod val="75000"/>
                    <a:lumOff val="25000"/>
                  </a:schemeClr>
                </a:solidFill>
                <a:cs typeface="Arial" panose="020B0604020202020204" pitchFamily="34" charset="0"/>
              </a:rPr>
              <a:t>Multiplayer online game</a:t>
            </a:r>
          </a:p>
        </p:txBody>
      </p:sp>
      <p:sp>
        <p:nvSpPr>
          <p:cNvPr id="38" name="TextBox 26"/>
          <p:cNvSpPr txBox="1"/>
          <p:nvPr/>
        </p:nvSpPr>
        <p:spPr>
          <a:xfrm>
            <a:off x="6723380" y="3970655"/>
            <a:ext cx="4973320" cy="398780"/>
          </a:xfrm>
          <a:prstGeom prst="rect">
            <a:avLst/>
          </a:prstGeom>
          <a:noFill/>
        </p:spPr>
        <p:txBody>
          <a:bodyPr wrap="square" rtlCol="0">
            <a:spAutoFit/>
          </a:bodyPr>
          <a:lstStyle/>
          <a:p>
            <a:pPr algn="r"/>
            <a:r>
              <a:rPr lang="en-US" altLang="ko-KR" sz="2000" b="1" dirty="0">
                <a:solidFill>
                  <a:schemeClr val="tx1">
                    <a:lumMod val="75000"/>
                    <a:lumOff val="25000"/>
                  </a:schemeClr>
                </a:solidFill>
                <a:cs typeface="Arial" panose="020B0604020202020204" pitchFamily="34" charset="0"/>
              </a:rPr>
              <a:t>Balancing among different strategies</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246</Words>
  <Application>Microsoft Office PowerPoint</Application>
  <PresentationFormat>Widescreen</PresentationFormat>
  <Paragraphs>45</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Xie Shaokang</cp:lastModifiedBy>
  <cp:revision>40</cp:revision>
  <dcterms:created xsi:type="dcterms:W3CDTF">2020-01-03T06:53:11Z</dcterms:created>
  <dcterms:modified xsi:type="dcterms:W3CDTF">2022-07-20T01:22:59Z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v1.0_mb_nZLKHvIdKSfe2a6SNmAZ4A==</vt:lpwstr>
  </property>
</Properties>
</file>